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139" r:id="rId2"/>
    <p:sldId id="1140" r:id="rId3"/>
    <p:sldId id="1141" r:id="rId4"/>
    <p:sldId id="1114" r:id="rId5"/>
    <p:sldId id="1186" r:id="rId6"/>
    <p:sldId id="1322" r:id="rId7"/>
    <p:sldId id="1323" r:id="rId8"/>
    <p:sldId id="1187" r:id="rId9"/>
    <p:sldId id="1324" r:id="rId10"/>
    <p:sldId id="1325" r:id="rId11"/>
    <p:sldId id="1188" r:id="rId12"/>
    <p:sldId id="1189" r:id="rId13"/>
    <p:sldId id="1190" r:id="rId14"/>
    <p:sldId id="1191" r:id="rId15"/>
    <p:sldId id="1192" r:id="rId16"/>
    <p:sldId id="1193" r:id="rId17"/>
    <p:sldId id="1255" r:id="rId18"/>
    <p:sldId id="1256" r:id="rId19"/>
    <p:sldId id="1257" r:id="rId20"/>
    <p:sldId id="1258" r:id="rId21"/>
    <p:sldId id="1194" r:id="rId22"/>
    <p:sldId id="1309" r:id="rId23"/>
    <p:sldId id="1259" r:id="rId24"/>
    <p:sldId id="1260" r:id="rId25"/>
    <p:sldId id="1261" r:id="rId26"/>
    <p:sldId id="1185" r:id="rId27"/>
    <p:sldId id="1326" r:id="rId28"/>
    <p:sldId id="1262" r:id="rId29"/>
    <p:sldId id="1263" r:id="rId30"/>
    <p:sldId id="1298" r:id="rId31"/>
    <p:sldId id="1310" r:id="rId32"/>
    <p:sldId id="1311" r:id="rId33"/>
    <p:sldId id="1312" r:id="rId34"/>
    <p:sldId id="1264" r:id="rId35"/>
    <p:sldId id="1299" r:id="rId36"/>
    <p:sldId id="1265" r:id="rId37"/>
    <p:sldId id="1314" r:id="rId38"/>
    <p:sldId id="1313" r:id="rId39"/>
    <p:sldId id="1304" r:id="rId40"/>
    <p:sldId id="1305" r:id="rId41"/>
    <p:sldId id="1306" r:id="rId42"/>
    <p:sldId id="1327" r:id="rId43"/>
    <p:sldId id="1329" r:id="rId44"/>
    <p:sldId id="1328" r:id="rId45"/>
    <p:sldId id="1330" r:id="rId46"/>
    <p:sldId id="1266" r:id="rId47"/>
    <p:sldId id="1301" r:id="rId48"/>
    <p:sldId id="1315" r:id="rId49"/>
    <p:sldId id="1316" r:id="rId50"/>
    <p:sldId id="1267" r:id="rId51"/>
    <p:sldId id="1302" r:id="rId52"/>
    <p:sldId id="1317" r:id="rId53"/>
    <p:sldId id="1318" r:id="rId54"/>
    <p:sldId id="1268" r:id="rId55"/>
    <p:sldId id="1303" r:id="rId56"/>
    <p:sldId id="1319" r:id="rId57"/>
    <p:sldId id="1320" r:id="rId58"/>
    <p:sldId id="1269" r:id="rId59"/>
    <p:sldId id="1321" r:id="rId60"/>
    <p:sldId id="1270" r:id="rId61"/>
    <p:sldId id="1331" r:id="rId62"/>
    <p:sldId id="1332" r:id="rId63"/>
    <p:sldId id="1271" r:id="rId64"/>
    <p:sldId id="1300" r:id="rId65"/>
    <p:sldId id="1272" r:id="rId66"/>
    <p:sldId id="1273" r:id="rId67"/>
    <p:sldId id="1274" r:id="rId68"/>
    <p:sldId id="1275" r:id="rId69"/>
    <p:sldId id="1276" r:id="rId70"/>
    <p:sldId id="1277" r:id="rId71"/>
    <p:sldId id="1278" r:id="rId72"/>
    <p:sldId id="1279" r:id="rId73"/>
    <p:sldId id="1280" r:id="rId74"/>
    <p:sldId id="1281" r:id="rId75"/>
    <p:sldId id="1283" r:id="rId76"/>
    <p:sldId id="1284" r:id="rId77"/>
    <p:sldId id="1285" r:id="rId78"/>
    <p:sldId id="1286" r:id="rId79"/>
    <p:sldId id="1287" r:id="rId80"/>
    <p:sldId id="1288" r:id="rId81"/>
    <p:sldId id="1289" r:id="rId82"/>
    <p:sldId id="1307" r:id="rId83"/>
    <p:sldId id="1308" r:id="rId84"/>
    <p:sldId id="1290" r:id="rId85"/>
    <p:sldId id="1291" r:id="rId86"/>
    <p:sldId id="1292" r:id="rId87"/>
    <p:sldId id="1293" r:id="rId88"/>
    <p:sldId id="1295" r:id="rId89"/>
    <p:sldId id="1296" r:id="rId90"/>
    <p:sldId id="1294" r:id="rId91"/>
    <p:sldId id="1297" r:id="rId92"/>
    <p:sldId id="1179" r:id="rId93"/>
    <p:sldId id="1180" r:id="rId94"/>
    <p:sldId id="1181" r:id="rId9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4660"/>
  </p:normalViewPr>
  <p:slideViewPr>
    <p:cSldViewPr snapToGrid="0">
      <p:cViewPr varScale="1">
        <p:scale>
          <a:sx n="72" d="100"/>
          <a:sy n="72" d="100"/>
        </p:scale>
        <p:origin x="855"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C37910-6BF9-98F6-871A-D83109ECE12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F4FCE3F-DDA3-CD9E-B25A-46DED61DC9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83FBB7F-A854-65E3-1191-ACA486335B38}"/>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5" name="Fußzeilenplatzhalter 4">
            <a:extLst>
              <a:ext uri="{FF2B5EF4-FFF2-40B4-BE49-F238E27FC236}">
                <a16:creationId xmlns:a16="http://schemas.microsoft.com/office/drawing/2014/main" id="{AEEBB82B-4FA2-BEEA-F7C4-0A86FB1454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7D32376-D17E-68CF-368F-9E84294A3878}"/>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3140868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FF3BB4-2F7A-357C-0C3C-7F18A4C5BFB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7F85868-2071-F541-924B-F493102C625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21AF2C0-98F9-E10F-0048-F690EA2FB9A9}"/>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5" name="Fußzeilenplatzhalter 4">
            <a:extLst>
              <a:ext uri="{FF2B5EF4-FFF2-40B4-BE49-F238E27FC236}">
                <a16:creationId xmlns:a16="http://schemas.microsoft.com/office/drawing/2014/main" id="{0F644E68-42ED-79C4-0B47-162622530D0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CCD66AA-5FEE-7422-B9C8-D85F41FF9E93}"/>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871115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13F16E27-5218-9D0E-DB81-3FDC4F87BB7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FCD281C2-91A9-DAA2-E284-56D60FF47BE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718C3D5-391D-BBCF-E569-707FA90CB0CD}"/>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5" name="Fußzeilenplatzhalter 4">
            <a:extLst>
              <a:ext uri="{FF2B5EF4-FFF2-40B4-BE49-F238E27FC236}">
                <a16:creationId xmlns:a16="http://schemas.microsoft.com/office/drawing/2014/main" id="{74D005E7-C7E3-BD7F-0B6B-00474DB7BAA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061D1B-C1C8-6D41-72B0-FE0A82412021}"/>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1676854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28F016-8406-BB91-4C8D-E1E76A6FE07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1D4370D-3C31-2B49-A462-136C606FACC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EF1853-B01A-C3DA-E22E-4627169386C9}"/>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5" name="Fußzeilenplatzhalter 4">
            <a:extLst>
              <a:ext uri="{FF2B5EF4-FFF2-40B4-BE49-F238E27FC236}">
                <a16:creationId xmlns:a16="http://schemas.microsoft.com/office/drawing/2014/main" id="{F0D6D581-FFBE-A0B7-81B7-8A8177D92CE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5F13589-051F-FA31-B1DC-50331670EC37}"/>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3036662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25C7FD-8F19-785D-08E7-5FD1CC45BA98}"/>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6A0B275-46B4-C204-5C37-B31D428BCEE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6485811-A91F-70FA-678A-C548D72D0DA3}"/>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5" name="Fußzeilenplatzhalter 4">
            <a:extLst>
              <a:ext uri="{FF2B5EF4-FFF2-40B4-BE49-F238E27FC236}">
                <a16:creationId xmlns:a16="http://schemas.microsoft.com/office/drawing/2014/main" id="{5F8B0FEF-11BD-188B-C2C7-58C5DF43F26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07304AC-B89E-CEEF-27BD-D0F3DCF06B49}"/>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404126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B9A5A2-8607-77A2-BD90-CFB627563FB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D52786A-E541-7BAE-DEB7-F854C4290A21}"/>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ADCAA4FD-A7F5-0EF8-C9D9-8457C602356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DF33FF2F-054C-1474-225E-21131124A727}"/>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6" name="Fußzeilenplatzhalter 5">
            <a:extLst>
              <a:ext uri="{FF2B5EF4-FFF2-40B4-BE49-F238E27FC236}">
                <a16:creationId xmlns:a16="http://schemas.microsoft.com/office/drawing/2014/main" id="{CE615459-D18D-B6DD-9B69-E0183F822E6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2712194-D48E-2737-5E81-5C9AAE0BC1B0}"/>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4160975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7E3736-ACF5-08B1-2393-40896004173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F9943703-420D-7614-1406-132131AB71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62E3FA5-5E7B-45D9-3E3A-E6FAC64A4FC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2C0DFE5-C9CA-BBAD-DCC9-9FAF2D78AB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6EFC8D33-1703-9639-C37C-681266E6E886}"/>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B8D736D-F1D8-0D6E-02C9-AC44331DE362}"/>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8" name="Fußzeilenplatzhalter 7">
            <a:extLst>
              <a:ext uri="{FF2B5EF4-FFF2-40B4-BE49-F238E27FC236}">
                <a16:creationId xmlns:a16="http://schemas.microsoft.com/office/drawing/2014/main" id="{C0A32FFD-4B46-6F43-50E9-7E7CC920EA46}"/>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FDFEFC9B-DE09-C939-75F7-D35D5C608170}"/>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52864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1BCBC4-A048-B428-10DF-3DDD53C0443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EA41665-A365-6CB2-07AE-A2597A28A2B4}"/>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4" name="Fußzeilenplatzhalter 3">
            <a:extLst>
              <a:ext uri="{FF2B5EF4-FFF2-40B4-BE49-F238E27FC236}">
                <a16:creationId xmlns:a16="http://schemas.microsoft.com/office/drawing/2014/main" id="{98952FDC-D480-9A54-A936-B13CE703133C}"/>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6E174735-C2DB-5612-F4D2-2DA6FB2E84FE}"/>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1969351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34B4F5A-76DC-91DF-397A-2F32C5D1356B}"/>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3" name="Fußzeilenplatzhalter 2">
            <a:extLst>
              <a:ext uri="{FF2B5EF4-FFF2-40B4-BE49-F238E27FC236}">
                <a16:creationId xmlns:a16="http://schemas.microsoft.com/office/drawing/2014/main" id="{EAC66432-36A7-1B34-278D-4622CA30E763}"/>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D88C3E7B-5EC4-EBF8-0CDC-1CE947F26377}"/>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3402721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FAB0B8-015C-8580-575C-4D4A9555CE3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465BE08D-D2FF-5D47-3433-80C5F9F033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D3C9F8CE-85D8-CB96-66ED-F1A310662C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20D516A-E879-9EF4-F45E-435214A5BD07}"/>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6" name="Fußzeilenplatzhalter 5">
            <a:extLst>
              <a:ext uri="{FF2B5EF4-FFF2-40B4-BE49-F238E27FC236}">
                <a16:creationId xmlns:a16="http://schemas.microsoft.com/office/drawing/2014/main" id="{2582B56B-FC02-E12A-2D80-26F1148D9E3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FA3A8B7-4546-5D4C-E19C-3FF581913AD1}"/>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3359746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FB9723-B5B0-8779-CE02-0D5E2D8A407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3D43B31-415A-FD67-0F15-E1857C183D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53703DEA-FD2A-7E4B-2A6A-729339DF6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358E723-B813-16ED-A6F6-7A17D47C0C97}"/>
              </a:ext>
            </a:extLst>
          </p:cNvPr>
          <p:cNvSpPr>
            <a:spLocks noGrp="1"/>
          </p:cNvSpPr>
          <p:nvPr>
            <p:ph type="dt" sz="half" idx="10"/>
          </p:nvPr>
        </p:nvSpPr>
        <p:spPr/>
        <p:txBody>
          <a:bodyPr/>
          <a:lstStyle/>
          <a:p>
            <a:fld id="{6983F00D-0D65-4524-8263-41E42F972E56}" type="datetimeFigureOut">
              <a:rPr lang="de-DE" smtClean="0"/>
              <a:t>14.09.2025</a:t>
            </a:fld>
            <a:endParaRPr lang="de-DE"/>
          </a:p>
        </p:txBody>
      </p:sp>
      <p:sp>
        <p:nvSpPr>
          <p:cNvPr id="6" name="Fußzeilenplatzhalter 5">
            <a:extLst>
              <a:ext uri="{FF2B5EF4-FFF2-40B4-BE49-F238E27FC236}">
                <a16:creationId xmlns:a16="http://schemas.microsoft.com/office/drawing/2014/main" id="{933AAA7F-7724-D1E5-4043-ACFCEC5149B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2751B83-2CF3-8571-0E4E-412EECD33E1C}"/>
              </a:ext>
            </a:extLst>
          </p:cNvPr>
          <p:cNvSpPr>
            <a:spLocks noGrp="1"/>
          </p:cNvSpPr>
          <p:nvPr>
            <p:ph type="sldNum" sz="quarter" idx="12"/>
          </p:nvPr>
        </p:nvSpPr>
        <p:spPr/>
        <p:txBody>
          <a:bodyPr/>
          <a:lstStyle/>
          <a:p>
            <a:fld id="{E0414336-D538-4C96-A744-2814E594EBB2}" type="slidenum">
              <a:rPr lang="de-DE" smtClean="0"/>
              <a:t>‹Nr.›</a:t>
            </a:fld>
            <a:endParaRPr lang="de-DE"/>
          </a:p>
        </p:txBody>
      </p:sp>
    </p:spTree>
    <p:extLst>
      <p:ext uri="{BB962C8B-B14F-4D97-AF65-F5344CB8AC3E}">
        <p14:creationId xmlns:p14="http://schemas.microsoft.com/office/powerpoint/2010/main" val="276964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CBEE9EF-0BB8-BB54-6CBA-EB97A9DD45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A7BE0225-E7C1-B5FE-9820-D34D63BB99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F814086-596B-541D-E00C-374F0BD0D2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83F00D-0D65-4524-8263-41E42F972E56}" type="datetimeFigureOut">
              <a:rPr lang="de-DE" smtClean="0"/>
              <a:t>14.09.2025</a:t>
            </a:fld>
            <a:endParaRPr lang="de-DE"/>
          </a:p>
        </p:txBody>
      </p:sp>
      <p:sp>
        <p:nvSpPr>
          <p:cNvPr id="5" name="Fußzeilenplatzhalter 4">
            <a:extLst>
              <a:ext uri="{FF2B5EF4-FFF2-40B4-BE49-F238E27FC236}">
                <a16:creationId xmlns:a16="http://schemas.microsoft.com/office/drawing/2014/main" id="{725CD5FA-6EBF-89E9-1BB2-F7810F025A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9EBE2949-9ACC-3C31-3037-524B5A6949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414336-D538-4C96-A744-2814E594EBB2}" type="slidenum">
              <a:rPr lang="de-DE" smtClean="0"/>
              <a:t>‹Nr.›</a:t>
            </a:fld>
            <a:endParaRPr lang="de-DE"/>
          </a:p>
        </p:txBody>
      </p:sp>
    </p:spTree>
    <p:extLst>
      <p:ext uri="{BB962C8B-B14F-4D97-AF65-F5344CB8AC3E}">
        <p14:creationId xmlns:p14="http://schemas.microsoft.com/office/powerpoint/2010/main" val="3846906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E4DEDF-CD66-9467-2391-57A253E3C95D}"/>
              </a:ext>
            </a:extLst>
          </p:cNvPr>
          <p:cNvSpPr>
            <a:spLocks noGrp="1"/>
          </p:cNvSpPr>
          <p:nvPr>
            <p:ph type="ctrTitle"/>
          </p:nvPr>
        </p:nvSpPr>
        <p:spPr/>
        <p:txBody>
          <a:bodyPr/>
          <a:lstStyle/>
          <a:p>
            <a:r>
              <a:rPr lang="de-DE" dirty="0"/>
              <a:t>Exodus</a:t>
            </a:r>
          </a:p>
        </p:txBody>
      </p:sp>
      <p:sp>
        <p:nvSpPr>
          <p:cNvPr id="3" name="Untertitel 2">
            <a:extLst>
              <a:ext uri="{FF2B5EF4-FFF2-40B4-BE49-F238E27FC236}">
                <a16:creationId xmlns:a16="http://schemas.microsoft.com/office/drawing/2014/main" id="{4E276AA2-7266-04B1-8CBE-58816D59074F}"/>
              </a:ext>
            </a:extLst>
          </p:cNvPr>
          <p:cNvSpPr>
            <a:spLocks noGrp="1"/>
          </p:cNvSpPr>
          <p:nvPr>
            <p:ph type="subTitle" idx="1"/>
          </p:nvPr>
        </p:nvSpPr>
        <p:spPr/>
        <p:txBody>
          <a:bodyPr/>
          <a:lstStyle/>
          <a:p>
            <a:endParaRPr lang="de-DE" dirty="0"/>
          </a:p>
          <a:p>
            <a:r>
              <a:rPr lang="de-DE" dirty="0"/>
              <a:t>CSH-Spezial 2025 Q3</a:t>
            </a:r>
          </a:p>
        </p:txBody>
      </p:sp>
      <p:pic>
        <p:nvPicPr>
          <p:cNvPr id="4" name="Grafik 3">
            <a:extLst>
              <a:ext uri="{FF2B5EF4-FFF2-40B4-BE49-F238E27FC236}">
                <a16:creationId xmlns:a16="http://schemas.microsoft.com/office/drawing/2014/main" id="{98E226DB-350A-3A29-279E-00C9D828DD5B}"/>
              </a:ext>
            </a:extLst>
          </p:cNvPr>
          <p:cNvPicPr>
            <a:picLocks noChangeAspect="1"/>
          </p:cNvPicPr>
          <p:nvPr/>
        </p:nvPicPr>
        <p:blipFill>
          <a:blip r:embed="rId2"/>
          <a:stretch>
            <a:fillRect/>
          </a:stretch>
        </p:blipFill>
        <p:spPr>
          <a:xfrm>
            <a:off x="3802856" y="0"/>
            <a:ext cx="4586288" cy="6858000"/>
          </a:xfrm>
          <a:prstGeom prst="rect">
            <a:avLst/>
          </a:prstGeom>
        </p:spPr>
      </p:pic>
    </p:spTree>
    <p:extLst>
      <p:ext uri="{BB962C8B-B14F-4D97-AF65-F5344CB8AC3E}">
        <p14:creationId xmlns:p14="http://schemas.microsoft.com/office/powerpoint/2010/main" val="3658444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F1EB3-DDE8-3EBE-0895-CAA87A3FC59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973C9DF-F3E6-9DBD-0D68-0604528C4BCF}"/>
              </a:ext>
            </a:extLst>
          </p:cNvPr>
          <p:cNvSpPr>
            <a:spLocks noGrp="1"/>
          </p:cNvSpPr>
          <p:nvPr>
            <p:ph type="title"/>
          </p:nvPr>
        </p:nvSpPr>
        <p:spPr/>
        <p:txBody>
          <a:bodyPr/>
          <a:lstStyle/>
          <a:p>
            <a:r>
              <a:rPr lang="de-DE" dirty="0"/>
              <a:t>Kolosser 1,9</a:t>
            </a:r>
          </a:p>
        </p:txBody>
      </p:sp>
      <p:sp>
        <p:nvSpPr>
          <p:cNvPr id="3" name="Inhaltsplatzhalter 2">
            <a:extLst>
              <a:ext uri="{FF2B5EF4-FFF2-40B4-BE49-F238E27FC236}">
                <a16:creationId xmlns:a16="http://schemas.microsoft.com/office/drawing/2014/main" id="{D366DFE3-7AD0-9229-9410-B021A03D9CC2}"/>
              </a:ext>
            </a:extLst>
          </p:cNvPr>
          <p:cNvSpPr>
            <a:spLocks noGrp="1"/>
          </p:cNvSpPr>
          <p:nvPr>
            <p:ph idx="1"/>
          </p:nvPr>
        </p:nvSpPr>
        <p:spPr/>
        <p:txBody>
          <a:bodyPr>
            <a:normAutofit/>
          </a:bodyPr>
          <a:lstStyle/>
          <a:p>
            <a:pPr marL="0" indent="0">
              <a:buNone/>
            </a:pPr>
            <a:r>
              <a:rPr lang="de-DE" i="1" dirty="0"/>
              <a:t>Deshalb hören wir auch seit dem Tag, da wir es vernommen haben, nicht auf, für euch zu beten und zu bitten, dass ihr erfüllt werdet mit der Erkenntnis seines Willens in </a:t>
            </a:r>
            <a:r>
              <a:rPr lang="de-DE" b="1" i="1" dirty="0">
                <a:solidFill>
                  <a:srgbClr val="C00000"/>
                </a:solidFill>
              </a:rPr>
              <a:t>aller geistlichen Weisheit </a:t>
            </a:r>
            <a:r>
              <a:rPr lang="de-DE" i="1" dirty="0"/>
              <a:t>und Einsicht,</a:t>
            </a:r>
            <a:endParaRPr lang="de-DE" b="1" i="1" dirty="0">
              <a:solidFill>
                <a:srgbClr val="C00000"/>
              </a:solidFill>
            </a:endParaRPr>
          </a:p>
        </p:txBody>
      </p:sp>
    </p:spTree>
    <p:extLst>
      <p:ext uri="{BB962C8B-B14F-4D97-AF65-F5344CB8AC3E}">
        <p14:creationId xmlns:p14="http://schemas.microsoft.com/office/powerpoint/2010/main" val="2622563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E0424-E4B8-F466-5565-9566E5C9F26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7EF6193-5C2D-B34F-F5E0-0AFC0A63059B}"/>
              </a:ext>
            </a:extLst>
          </p:cNvPr>
          <p:cNvSpPr>
            <a:spLocks noGrp="1"/>
          </p:cNvSpPr>
          <p:nvPr>
            <p:ph type="title"/>
          </p:nvPr>
        </p:nvSpPr>
        <p:spPr/>
        <p:txBody>
          <a:bodyPr/>
          <a:lstStyle/>
          <a:p>
            <a:r>
              <a:rPr lang="de-DE" dirty="0"/>
              <a:t>2. Mose 35,20.21</a:t>
            </a:r>
          </a:p>
        </p:txBody>
      </p:sp>
      <p:sp>
        <p:nvSpPr>
          <p:cNvPr id="3" name="Inhaltsplatzhalter 2">
            <a:extLst>
              <a:ext uri="{FF2B5EF4-FFF2-40B4-BE49-F238E27FC236}">
                <a16:creationId xmlns:a16="http://schemas.microsoft.com/office/drawing/2014/main" id="{9379D856-BBE4-9542-E6D0-726DAB40CDE6}"/>
              </a:ext>
            </a:extLst>
          </p:cNvPr>
          <p:cNvSpPr>
            <a:spLocks noGrp="1"/>
          </p:cNvSpPr>
          <p:nvPr>
            <p:ph idx="1"/>
          </p:nvPr>
        </p:nvSpPr>
        <p:spPr/>
        <p:txBody>
          <a:bodyPr>
            <a:normAutofit/>
          </a:bodyPr>
          <a:lstStyle/>
          <a:p>
            <a:pPr marL="0" indent="0">
              <a:buNone/>
            </a:pPr>
            <a:r>
              <a:rPr lang="de-DE" i="1" dirty="0"/>
              <a:t>Da ging die ganze Gemeinde der Kinder Israels von Mose hinweg. 21 Und sie kamen — </a:t>
            </a:r>
            <a:r>
              <a:rPr lang="de-DE" b="1" i="1" dirty="0">
                <a:solidFill>
                  <a:srgbClr val="C00000"/>
                </a:solidFill>
              </a:rPr>
              <a:t>jeder, den sein Herz dazu trieb, und jeder, dessen Geist willig war</a:t>
            </a:r>
            <a:r>
              <a:rPr lang="de-DE" i="1" dirty="0"/>
              <a:t>; sie brachten dem HERRN eine freiwillige Gabe für das Werk der Stiftshütte und seinen ganzen Dienst und für die heiligen Kleider. </a:t>
            </a:r>
            <a:endParaRPr lang="de-DE" b="1" i="1" dirty="0">
              <a:solidFill>
                <a:srgbClr val="C00000"/>
              </a:solidFill>
            </a:endParaRPr>
          </a:p>
        </p:txBody>
      </p:sp>
    </p:spTree>
    <p:extLst>
      <p:ext uri="{BB962C8B-B14F-4D97-AF65-F5344CB8AC3E}">
        <p14:creationId xmlns:p14="http://schemas.microsoft.com/office/powerpoint/2010/main" val="2436611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E40C8-1ED2-4B60-8654-66CEBC4464B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D1667FD-C4B2-E134-78A6-A941D905CBE9}"/>
              </a:ext>
            </a:extLst>
          </p:cNvPr>
          <p:cNvSpPr>
            <a:spLocks noGrp="1"/>
          </p:cNvSpPr>
          <p:nvPr>
            <p:ph type="title"/>
          </p:nvPr>
        </p:nvSpPr>
        <p:spPr/>
        <p:txBody>
          <a:bodyPr/>
          <a:lstStyle/>
          <a:p>
            <a:r>
              <a:rPr lang="de-DE" dirty="0"/>
              <a:t>2. Mose 35,22-24</a:t>
            </a:r>
          </a:p>
        </p:txBody>
      </p:sp>
      <p:sp>
        <p:nvSpPr>
          <p:cNvPr id="3" name="Inhaltsplatzhalter 2">
            <a:extLst>
              <a:ext uri="{FF2B5EF4-FFF2-40B4-BE49-F238E27FC236}">
                <a16:creationId xmlns:a16="http://schemas.microsoft.com/office/drawing/2014/main" id="{3A0ECA94-0664-BF77-74EC-7996846B366A}"/>
              </a:ext>
            </a:extLst>
          </p:cNvPr>
          <p:cNvSpPr>
            <a:spLocks noGrp="1"/>
          </p:cNvSpPr>
          <p:nvPr>
            <p:ph idx="1"/>
          </p:nvPr>
        </p:nvSpPr>
        <p:spPr/>
        <p:txBody>
          <a:bodyPr>
            <a:normAutofit/>
          </a:bodyPr>
          <a:lstStyle/>
          <a:p>
            <a:pPr marL="0" indent="0">
              <a:buNone/>
            </a:pPr>
            <a:r>
              <a:rPr lang="de-DE" i="1" dirty="0"/>
              <a:t>Es kamen aber </a:t>
            </a:r>
            <a:r>
              <a:rPr lang="de-DE" b="1" i="1" dirty="0">
                <a:solidFill>
                  <a:srgbClr val="C00000"/>
                </a:solidFill>
              </a:rPr>
              <a:t>die Männer samt den Frauen, alle, die willigen Herzens waren</a:t>
            </a:r>
            <a:r>
              <a:rPr lang="de-DE" i="1" dirty="0"/>
              <a:t>, und sie brachten Nasenringe, Ohrringe und Fingerringe und Halsketten und allerlei goldene Geräte; alle, die dem HERRN Gold als freiwillige Gabe brachten. 23 Und wer bei sich blauen und roten Purpur fand und Karmesin und Leinen und Ziegenhaar und rötliche Widderfelle und Seekuhfelle, der brachte es. 24 Und wer Silber und Erz als freiwillige Gabe darbringen wollte, der brachte es als freiwillige Gabe für den HERRN. Und wer Akazienholz bei sich fand, der brachte es für jegliche Arbeit des Dienstes. </a:t>
            </a:r>
            <a:endParaRPr lang="de-DE" b="1" i="1" dirty="0">
              <a:solidFill>
                <a:srgbClr val="C00000"/>
              </a:solidFill>
            </a:endParaRPr>
          </a:p>
        </p:txBody>
      </p:sp>
    </p:spTree>
    <p:extLst>
      <p:ext uri="{BB962C8B-B14F-4D97-AF65-F5344CB8AC3E}">
        <p14:creationId xmlns:p14="http://schemas.microsoft.com/office/powerpoint/2010/main" val="2214342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BBA93-2E8D-6778-92DC-F2A2C372EF0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D4172D0-A7F3-2D2D-0859-06832229CC73}"/>
              </a:ext>
            </a:extLst>
          </p:cNvPr>
          <p:cNvSpPr>
            <a:spLocks noGrp="1"/>
          </p:cNvSpPr>
          <p:nvPr>
            <p:ph type="title"/>
          </p:nvPr>
        </p:nvSpPr>
        <p:spPr/>
        <p:txBody>
          <a:bodyPr/>
          <a:lstStyle/>
          <a:p>
            <a:r>
              <a:rPr lang="de-DE" dirty="0"/>
              <a:t>2. Mose 35,25.26</a:t>
            </a:r>
          </a:p>
        </p:txBody>
      </p:sp>
      <p:sp>
        <p:nvSpPr>
          <p:cNvPr id="3" name="Inhaltsplatzhalter 2">
            <a:extLst>
              <a:ext uri="{FF2B5EF4-FFF2-40B4-BE49-F238E27FC236}">
                <a16:creationId xmlns:a16="http://schemas.microsoft.com/office/drawing/2014/main" id="{B19BDDDC-1D90-F83C-74CC-FF7C7BBF6D7F}"/>
              </a:ext>
            </a:extLst>
          </p:cNvPr>
          <p:cNvSpPr>
            <a:spLocks noGrp="1"/>
          </p:cNvSpPr>
          <p:nvPr>
            <p:ph idx="1"/>
          </p:nvPr>
        </p:nvSpPr>
        <p:spPr/>
        <p:txBody>
          <a:bodyPr>
            <a:normAutofit/>
          </a:bodyPr>
          <a:lstStyle/>
          <a:p>
            <a:pPr marL="0" indent="0">
              <a:buNone/>
            </a:pPr>
            <a:r>
              <a:rPr lang="de-DE" i="1" dirty="0"/>
              <a:t>Und </a:t>
            </a:r>
            <a:r>
              <a:rPr lang="de-DE" b="1" i="1" dirty="0">
                <a:solidFill>
                  <a:srgbClr val="C00000"/>
                </a:solidFill>
              </a:rPr>
              <a:t>alle Frauen, die ein weises Herz hatten</a:t>
            </a:r>
            <a:r>
              <a:rPr lang="de-DE" i="1" dirty="0"/>
              <a:t>, spannen mit ihren Händen und brachten das Gesponnene, [Garne] von blauem und rotem Purpur und Karmesin und von feinem Leinen. 26 Und die Frauen, die ihr Herz dazu trieb und die verständigen Sinnes waren, die spannen das Ziegenhaar.</a:t>
            </a:r>
            <a:endParaRPr lang="de-DE" b="1" i="1" dirty="0">
              <a:solidFill>
                <a:srgbClr val="C00000"/>
              </a:solidFill>
            </a:endParaRPr>
          </a:p>
        </p:txBody>
      </p:sp>
    </p:spTree>
    <p:extLst>
      <p:ext uri="{BB962C8B-B14F-4D97-AF65-F5344CB8AC3E}">
        <p14:creationId xmlns:p14="http://schemas.microsoft.com/office/powerpoint/2010/main" val="3970606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FCD5B-9AFF-64CC-20A3-70FDFCA34B7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E450636-C694-0250-0E6D-345179D5DA24}"/>
              </a:ext>
            </a:extLst>
          </p:cNvPr>
          <p:cNvSpPr>
            <a:spLocks noGrp="1"/>
          </p:cNvSpPr>
          <p:nvPr>
            <p:ph type="title"/>
          </p:nvPr>
        </p:nvSpPr>
        <p:spPr/>
        <p:txBody>
          <a:bodyPr/>
          <a:lstStyle/>
          <a:p>
            <a:r>
              <a:rPr lang="de-DE" dirty="0"/>
              <a:t>2. Mose 35,27.28</a:t>
            </a:r>
          </a:p>
        </p:txBody>
      </p:sp>
      <p:sp>
        <p:nvSpPr>
          <p:cNvPr id="3" name="Inhaltsplatzhalter 2">
            <a:extLst>
              <a:ext uri="{FF2B5EF4-FFF2-40B4-BE49-F238E27FC236}">
                <a16:creationId xmlns:a16="http://schemas.microsoft.com/office/drawing/2014/main" id="{2515FB18-8002-6818-4787-5961533B9933}"/>
              </a:ext>
            </a:extLst>
          </p:cNvPr>
          <p:cNvSpPr>
            <a:spLocks noGrp="1"/>
          </p:cNvSpPr>
          <p:nvPr>
            <p:ph idx="1"/>
          </p:nvPr>
        </p:nvSpPr>
        <p:spPr/>
        <p:txBody>
          <a:bodyPr>
            <a:normAutofit/>
          </a:bodyPr>
          <a:lstStyle/>
          <a:p>
            <a:pPr marL="0" indent="0">
              <a:buNone/>
            </a:pPr>
            <a:r>
              <a:rPr lang="de-DE" i="1" dirty="0"/>
              <a:t>Die </a:t>
            </a:r>
            <a:r>
              <a:rPr lang="de-DE" b="1" i="1" dirty="0">
                <a:solidFill>
                  <a:srgbClr val="C00000"/>
                </a:solidFill>
              </a:rPr>
              <a:t>Fürsten</a:t>
            </a:r>
            <a:r>
              <a:rPr lang="de-DE" i="1" dirty="0"/>
              <a:t> aber brachten </a:t>
            </a:r>
            <a:r>
              <a:rPr lang="de-DE" i="1" dirty="0" err="1"/>
              <a:t>Onyxsteine</a:t>
            </a:r>
            <a:r>
              <a:rPr lang="de-DE" i="1" dirty="0"/>
              <a:t> und Steine zum Besatz für das Ephod und für das Brustschild, 28 und Spezerei und Öl für den Leuchter und für das Salböl und für das wohlriechende Räucherwerk.</a:t>
            </a:r>
            <a:endParaRPr lang="de-DE" b="1" i="1" dirty="0">
              <a:solidFill>
                <a:srgbClr val="C00000"/>
              </a:solidFill>
            </a:endParaRPr>
          </a:p>
        </p:txBody>
      </p:sp>
    </p:spTree>
    <p:extLst>
      <p:ext uri="{BB962C8B-B14F-4D97-AF65-F5344CB8AC3E}">
        <p14:creationId xmlns:p14="http://schemas.microsoft.com/office/powerpoint/2010/main" val="904407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6DB10-5560-1847-4399-2A913B2E51A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6D42C4D-4171-1C91-24A4-A9A03DBFF422}"/>
              </a:ext>
            </a:extLst>
          </p:cNvPr>
          <p:cNvSpPr>
            <a:spLocks noGrp="1"/>
          </p:cNvSpPr>
          <p:nvPr>
            <p:ph type="title"/>
          </p:nvPr>
        </p:nvSpPr>
        <p:spPr/>
        <p:txBody>
          <a:bodyPr/>
          <a:lstStyle/>
          <a:p>
            <a:r>
              <a:rPr lang="de-DE" dirty="0"/>
              <a:t>2. Mose 35,29</a:t>
            </a:r>
          </a:p>
        </p:txBody>
      </p:sp>
      <p:sp>
        <p:nvSpPr>
          <p:cNvPr id="3" name="Inhaltsplatzhalter 2">
            <a:extLst>
              <a:ext uri="{FF2B5EF4-FFF2-40B4-BE49-F238E27FC236}">
                <a16:creationId xmlns:a16="http://schemas.microsoft.com/office/drawing/2014/main" id="{B29297F3-28F9-FB24-10C9-1766B279403C}"/>
              </a:ext>
            </a:extLst>
          </p:cNvPr>
          <p:cNvSpPr>
            <a:spLocks noGrp="1"/>
          </p:cNvSpPr>
          <p:nvPr>
            <p:ph idx="1"/>
          </p:nvPr>
        </p:nvSpPr>
        <p:spPr/>
        <p:txBody>
          <a:bodyPr>
            <a:normAutofit/>
          </a:bodyPr>
          <a:lstStyle/>
          <a:p>
            <a:pPr marL="0" indent="0">
              <a:buNone/>
            </a:pPr>
            <a:r>
              <a:rPr lang="de-DE" i="1" dirty="0"/>
              <a:t>So brachten die Kinder Israels dem HERRN eine freiwillige Gabe — alle Männer und Frauen, </a:t>
            </a:r>
            <a:r>
              <a:rPr lang="de-DE" b="1" i="1" dirty="0">
                <a:solidFill>
                  <a:srgbClr val="C00000"/>
                </a:solidFill>
              </a:rPr>
              <a:t>die willigen Herzens waren, zu all dem Werk beizutragen</a:t>
            </a:r>
            <a:r>
              <a:rPr lang="de-DE" i="1" dirty="0"/>
              <a:t>, das der HERR durch Mose auszuführen befohlen hatte. </a:t>
            </a:r>
            <a:endParaRPr lang="de-DE" b="1" i="1" dirty="0">
              <a:solidFill>
                <a:srgbClr val="C00000"/>
              </a:solidFill>
            </a:endParaRPr>
          </a:p>
        </p:txBody>
      </p:sp>
    </p:spTree>
    <p:extLst>
      <p:ext uri="{BB962C8B-B14F-4D97-AF65-F5344CB8AC3E}">
        <p14:creationId xmlns:p14="http://schemas.microsoft.com/office/powerpoint/2010/main" val="1233216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C1768-BD43-1BB3-EF89-E825CA8E2E4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6AAA2A1-47EB-70AC-0BCA-7CB09F6791C3}"/>
              </a:ext>
            </a:extLst>
          </p:cNvPr>
          <p:cNvSpPr>
            <a:spLocks noGrp="1"/>
          </p:cNvSpPr>
          <p:nvPr>
            <p:ph type="title"/>
          </p:nvPr>
        </p:nvSpPr>
        <p:spPr/>
        <p:txBody>
          <a:bodyPr/>
          <a:lstStyle/>
          <a:p>
            <a:r>
              <a:rPr lang="de-DE" dirty="0"/>
              <a:t>2. Mose 35,30-33</a:t>
            </a:r>
          </a:p>
        </p:txBody>
      </p:sp>
      <p:sp>
        <p:nvSpPr>
          <p:cNvPr id="3" name="Inhaltsplatzhalter 2">
            <a:extLst>
              <a:ext uri="{FF2B5EF4-FFF2-40B4-BE49-F238E27FC236}">
                <a16:creationId xmlns:a16="http://schemas.microsoft.com/office/drawing/2014/main" id="{CF921AB4-F6FE-4B22-FD18-5905EE77FB42}"/>
              </a:ext>
            </a:extLst>
          </p:cNvPr>
          <p:cNvSpPr>
            <a:spLocks noGrp="1"/>
          </p:cNvSpPr>
          <p:nvPr>
            <p:ph idx="1"/>
          </p:nvPr>
        </p:nvSpPr>
        <p:spPr/>
        <p:txBody>
          <a:bodyPr>
            <a:normAutofit/>
          </a:bodyPr>
          <a:lstStyle/>
          <a:p>
            <a:pPr marL="0" indent="0">
              <a:buNone/>
            </a:pPr>
            <a:r>
              <a:rPr lang="de-DE" i="1" dirty="0"/>
              <a:t>Da sprach Mose zu den Kindern Israels: Seht, der HERR hat </a:t>
            </a:r>
            <a:r>
              <a:rPr lang="de-DE" b="1" i="1" dirty="0" err="1">
                <a:solidFill>
                  <a:srgbClr val="C00000"/>
                </a:solidFill>
              </a:rPr>
              <a:t>Bezaleel</a:t>
            </a:r>
            <a:r>
              <a:rPr lang="de-DE" i="1" dirty="0"/>
              <a:t> </a:t>
            </a:r>
            <a:r>
              <a:rPr lang="de-DE" b="1" i="1" dirty="0">
                <a:solidFill>
                  <a:srgbClr val="C00000"/>
                </a:solidFill>
              </a:rPr>
              <a:t>mit Namen berufen</a:t>
            </a:r>
            <a:r>
              <a:rPr lang="de-DE" i="1" dirty="0"/>
              <a:t>, den Sohn Uris, des Sohnes </a:t>
            </a:r>
            <a:r>
              <a:rPr lang="de-DE" i="1" dirty="0" err="1"/>
              <a:t>Hurs</a:t>
            </a:r>
            <a:r>
              <a:rPr lang="de-DE" i="1" dirty="0"/>
              <a:t>, vom Stamm Juda, 31 und hat </a:t>
            </a:r>
            <a:r>
              <a:rPr lang="de-DE" b="1" i="1" dirty="0">
                <a:solidFill>
                  <a:srgbClr val="C00000"/>
                </a:solidFill>
              </a:rPr>
              <a:t>ihn mit dem Geist Gottes erfüllt, mit Weisheit und Verstand und Erkenntnis und mit Geschicklichkeit für jede Arbeit, 32 um Kunstwerke zu ersinnen und sie auszuführen </a:t>
            </a:r>
            <a:r>
              <a:rPr lang="de-DE" i="1" dirty="0"/>
              <a:t>in Gold und in Silber und in Erz, 33 und um Steine zum Besatz zu bearbeiten, und um Holz zu schnitzen, sodass er Kunstwerke aller Art ausführen kann. </a:t>
            </a:r>
            <a:endParaRPr lang="de-DE" b="1" i="1" dirty="0">
              <a:solidFill>
                <a:srgbClr val="C00000"/>
              </a:solidFill>
            </a:endParaRPr>
          </a:p>
        </p:txBody>
      </p:sp>
    </p:spTree>
    <p:extLst>
      <p:ext uri="{BB962C8B-B14F-4D97-AF65-F5344CB8AC3E}">
        <p14:creationId xmlns:p14="http://schemas.microsoft.com/office/powerpoint/2010/main" val="3984139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70C603-C009-3036-8B3F-3BDC7D32D957}"/>
              </a:ext>
            </a:extLst>
          </p:cNvPr>
          <p:cNvSpPr>
            <a:spLocks noGrp="1"/>
          </p:cNvSpPr>
          <p:nvPr>
            <p:ph type="title"/>
          </p:nvPr>
        </p:nvSpPr>
        <p:spPr/>
        <p:txBody>
          <a:bodyPr/>
          <a:lstStyle/>
          <a:p>
            <a:r>
              <a:rPr lang="de-DE" dirty="0"/>
              <a:t>1. Chronik 2,19.20</a:t>
            </a:r>
          </a:p>
        </p:txBody>
      </p:sp>
      <p:sp>
        <p:nvSpPr>
          <p:cNvPr id="3" name="Inhaltsplatzhalter 2">
            <a:extLst>
              <a:ext uri="{FF2B5EF4-FFF2-40B4-BE49-F238E27FC236}">
                <a16:creationId xmlns:a16="http://schemas.microsoft.com/office/drawing/2014/main" id="{8C5A761A-62C5-1DAB-B969-B2066F9055E6}"/>
              </a:ext>
            </a:extLst>
          </p:cNvPr>
          <p:cNvSpPr>
            <a:spLocks noGrp="1"/>
          </p:cNvSpPr>
          <p:nvPr>
            <p:ph idx="1"/>
          </p:nvPr>
        </p:nvSpPr>
        <p:spPr/>
        <p:txBody>
          <a:bodyPr/>
          <a:lstStyle/>
          <a:p>
            <a:pPr marL="0" indent="0">
              <a:buNone/>
            </a:pPr>
            <a:r>
              <a:rPr lang="de-DE" i="1" dirty="0"/>
              <a:t>Und </a:t>
            </a:r>
            <a:r>
              <a:rPr lang="de-DE" i="1" dirty="0" err="1"/>
              <a:t>Asuba</a:t>
            </a:r>
            <a:r>
              <a:rPr lang="de-DE" i="1" dirty="0"/>
              <a:t> starb, und </a:t>
            </a:r>
            <a:r>
              <a:rPr lang="de-DE" b="1" i="1" dirty="0">
                <a:solidFill>
                  <a:srgbClr val="C00000"/>
                </a:solidFill>
              </a:rPr>
              <a:t>Kaleb</a:t>
            </a:r>
            <a:r>
              <a:rPr lang="de-DE" i="1" dirty="0"/>
              <a:t> nahm sich </a:t>
            </a:r>
            <a:r>
              <a:rPr lang="de-DE" i="1" dirty="0" err="1"/>
              <a:t>Ephrat</a:t>
            </a:r>
            <a:r>
              <a:rPr lang="de-DE" i="1" dirty="0"/>
              <a:t> zur Frau, und sie gebar ihm Hur. 20 Und Hur zeugte Uri, und Uri zeugte </a:t>
            </a:r>
            <a:r>
              <a:rPr lang="de-DE" b="1" i="1" dirty="0" err="1">
                <a:solidFill>
                  <a:srgbClr val="C00000"/>
                </a:solidFill>
              </a:rPr>
              <a:t>Bezaleel</a:t>
            </a:r>
            <a:r>
              <a:rPr lang="de-DE" i="1" dirty="0"/>
              <a:t>.</a:t>
            </a:r>
          </a:p>
          <a:p>
            <a:pPr marL="0" indent="0">
              <a:buNone/>
            </a:pPr>
            <a:endParaRPr lang="de-DE" i="1" dirty="0"/>
          </a:p>
          <a:p>
            <a:pPr marL="0" indent="0">
              <a:buNone/>
            </a:pPr>
            <a:r>
              <a:rPr lang="de-DE" i="1" strike="sngStrike" dirty="0" err="1"/>
              <a:t>Bezaleel</a:t>
            </a:r>
            <a:r>
              <a:rPr lang="de-DE" i="1" strike="sngStrike" dirty="0"/>
              <a:t> war der Urenkel (!!) von Kaleb; er muss sehr jung gewesen sein, als Gott ihn zum Baumeister des Heiligtums berufen hat</a:t>
            </a:r>
          </a:p>
        </p:txBody>
      </p:sp>
    </p:spTree>
    <p:extLst>
      <p:ext uri="{BB962C8B-B14F-4D97-AF65-F5344CB8AC3E}">
        <p14:creationId xmlns:p14="http://schemas.microsoft.com/office/powerpoint/2010/main" val="1536801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24D59-0334-AC90-CF23-AFB7B68B861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54AA51D-46C6-4417-F0D6-A88307896E8A}"/>
              </a:ext>
            </a:extLst>
          </p:cNvPr>
          <p:cNvSpPr>
            <a:spLocks noGrp="1"/>
          </p:cNvSpPr>
          <p:nvPr>
            <p:ph type="title"/>
          </p:nvPr>
        </p:nvSpPr>
        <p:spPr/>
        <p:txBody>
          <a:bodyPr/>
          <a:lstStyle/>
          <a:p>
            <a:r>
              <a:rPr lang="de-DE" dirty="0"/>
              <a:t>1. Chronik 2,18</a:t>
            </a:r>
          </a:p>
        </p:txBody>
      </p:sp>
      <p:sp>
        <p:nvSpPr>
          <p:cNvPr id="3" name="Inhaltsplatzhalter 2">
            <a:extLst>
              <a:ext uri="{FF2B5EF4-FFF2-40B4-BE49-F238E27FC236}">
                <a16:creationId xmlns:a16="http://schemas.microsoft.com/office/drawing/2014/main" id="{ADC50216-D45E-15F6-9D90-E97AB4478784}"/>
              </a:ext>
            </a:extLst>
          </p:cNvPr>
          <p:cNvSpPr>
            <a:spLocks noGrp="1"/>
          </p:cNvSpPr>
          <p:nvPr>
            <p:ph idx="1"/>
          </p:nvPr>
        </p:nvSpPr>
        <p:spPr/>
        <p:txBody>
          <a:bodyPr/>
          <a:lstStyle/>
          <a:p>
            <a:pPr marL="0" indent="0">
              <a:buNone/>
            </a:pPr>
            <a:r>
              <a:rPr lang="de-DE" i="1" dirty="0"/>
              <a:t>Und </a:t>
            </a:r>
            <a:r>
              <a:rPr lang="de-DE" b="1" i="1" dirty="0">
                <a:solidFill>
                  <a:srgbClr val="C00000"/>
                </a:solidFill>
              </a:rPr>
              <a:t>Kaleb, der Sohn </a:t>
            </a:r>
            <a:r>
              <a:rPr lang="de-DE" b="1" i="1" dirty="0" err="1">
                <a:solidFill>
                  <a:srgbClr val="C00000"/>
                </a:solidFill>
              </a:rPr>
              <a:t>Hezrons</a:t>
            </a:r>
            <a:r>
              <a:rPr lang="de-DE" i="1" dirty="0"/>
              <a:t>, zeugte [Söhne] mit </a:t>
            </a:r>
            <a:r>
              <a:rPr lang="de-DE" i="1" dirty="0" err="1"/>
              <a:t>Asuba</a:t>
            </a:r>
            <a:r>
              <a:rPr lang="de-DE" i="1" dirty="0"/>
              <a:t>, seiner Frau, und mit </a:t>
            </a:r>
            <a:r>
              <a:rPr lang="de-DE" i="1" dirty="0" err="1"/>
              <a:t>Jeriot</a:t>
            </a:r>
            <a:r>
              <a:rPr lang="de-DE" i="1" dirty="0"/>
              <a:t>; und das sind ihre Söhne: </a:t>
            </a:r>
            <a:r>
              <a:rPr lang="de-DE" i="1" dirty="0" err="1"/>
              <a:t>Jescher</a:t>
            </a:r>
            <a:r>
              <a:rPr lang="de-DE" i="1" dirty="0"/>
              <a:t>, </a:t>
            </a:r>
            <a:r>
              <a:rPr lang="de-DE" i="1" dirty="0" err="1"/>
              <a:t>Schobab</a:t>
            </a:r>
            <a:r>
              <a:rPr lang="de-DE" i="1" dirty="0"/>
              <a:t> und </a:t>
            </a:r>
            <a:r>
              <a:rPr lang="de-DE" i="1" dirty="0" err="1"/>
              <a:t>Ardon</a:t>
            </a:r>
            <a:r>
              <a:rPr lang="de-DE" i="1" dirty="0"/>
              <a:t>.</a:t>
            </a:r>
            <a:endParaRPr lang="de-DE" i="1" strike="sngStrike" dirty="0"/>
          </a:p>
        </p:txBody>
      </p:sp>
    </p:spTree>
    <p:extLst>
      <p:ext uri="{BB962C8B-B14F-4D97-AF65-F5344CB8AC3E}">
        <p14:creationId xmlns:p14="http://schemas.microsoft.com/office/powerpoint/2010/main" val="15453068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8B80A-7CEA-D1A5-4B66-7CF8449E0CE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18AF24B-B32D-9B91-BF86-F8275F574029}"/>
              </a:ext>
            </a:extLst>
          </p:cNvPr>
          <p:cNvSpPr>
            <a:spLocks noGrp="1"/>
          </p:cNvSpPr>
          <p:nvPr>
            <p:ph type="title"/>
          </p:nvPr>
        </p:nvSpPr>
        <p:spPr/>
        <p:txBody>
          <a:bodyPr/>
          <a:lstStyle/>
          <a:p>
            <a:r>
              <a:rPr lang="de-DE" dirty="0"/>
              <a:t>4. Mose 13,6</a:t>
            </a:r>
          </a:p>
        </p:txBody>
      </p:sp>
      <p:sp>
        <p:nvSpPr>
          <p:cNvPr id="3" name="Inhaltsplatzhalter 2">
            <a:extLst>
              <a:ext uri="{FF2B5EF4-FFF2-40B4-BE49-F238E27FC236}">
                <a16:creationId xmlns:a16="http://schemas.microsoft.com/office/drawing/2014/main" id="{1049BE55-8725-BA13-C4DB-39C9DA0698FD}"/>
              </a:ext>
            </a:extLst>
          </p:cNvPr>
          <p:cNvSpPr>
            <a:spLocks noGrp="1"/>
          </p:cNvSpPr>
          <p:nvPr>
            <p:ph idx="1"/>
          </p:nvPr>
        </p:nvSpPr>
        <p:spPr/>
        <p:txBody>
          <a:bodyPr/>
          <a:lstStyle/>
          <a:p>
            <a:pPr marL="0" indent="0">
              <a:buNone/>
            </a:pPr>
            <a:r>
              <a:rPr lang="de-DE" i="1" dirty="0"/>
              <a:t>Kaleb, der </a:t>
            </a:r>
            <a:r>
              <a:rPr lang="de-DE" b="1" i="1" dirty="0">
                <a:solidFill>
                  <a:srgbClr val="C00000"/>
                </a:solidFill>
              </a:rPr>
              <a:t>Sohn </a:t>
            </a:r>
            <a:r>
              <a:rPr lang="de-DE" b="1" i="1" dirty="0" err="1">
                <a:solidFill>
                  <a:srgbClr val="C00000"/>
                </a:solidFill>
              </a:rPr>
              <a:t>Jephunnes</a:t>
            </a:r>
            <a:r>
              <a:rPr lang="de-DE" i="1" dirty="0"/>
              <a:t>, für den Stamm Juda;</a:t>
            </a:r>
            <a:endParaRPr lang="de-DE" i="1" strike="sngStrike" dirty="0"/>
          </a:p>
        </p:txBody>
      </p:sp>
    </p:spTree>
    <p:extLst>
      <p:ext uri="{BB962C8B-B14F-4D97-AF65-F5344CB8AC3E}">
        <p14:creationId xmlns:p14="http://schemas.microsoft.com/office/powerpoint/2010/main" val="3766217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873C1-2DAB-6FE9-7E18-364EEFA5A1D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8A483C3-84E8-254C-9188-8E45C8DE112B}"/>
              </a:ext>
            </a:extLst>
          </p:cNvPr>
          <p:cNvSpPr>
            <a:spLocks noGrp="1"/>
          </p:cNvSpPr>
          <p:nvPr>
            <p:ph type="ctrTitle"/>
          </p:nvPr>
        </p:nvSpPr>
        <p:spPr/>
        <p:txBody>
          <a:bodyPr/>
          <a:lstStyle/>
          <a:p>
            <a:r>
              <a:rPr lang="de-DE" dirty="0"/>
              <a:t>Das Buch 2. Mose</a:t>
            </a:r>
          </a:p>
        </p:txBody>
      </p:sp>
      <p:sp>
        <p:nvSpPr>
          <p:cNvPr id="3" name="Untertitel 2">
            <a:extLst>
              <a:ext uri="{FF2B5EF4-FFF2-40B4-BE49-F238E27FC236}">
                <a16:creationId xmlns:a16="http://schemas.microsoft.com/office/drawing/2014/main" id="{31E04047-AA6B-ADA7-7AE1-874297381792}"/>
              </a:ext>
            </a:extLst>
          </p:cNvPr>
          <p:cNvSpPr>
            <a:spLocks noGrp="1"/>
          </p:cNvSpPr>
          <p:nvPr>
            <p:ph type="subTitle" idx="1"/>
          </p:nvPr>
        </p:nvSpPr>
        <p:spPr/>
        <p:txBody>
          <a:bodyPr/>
          <a:lstStyle/>
          <a:p>
            <a:endParaRPr lang="de-DE" dirty="0"/>
          </a:p>
          <a:p>
            <a:r>
              <a:rPr lang="de-DE" dirty="0"/>
              <a:t>CSH-Spezial 2025 Q3</a:t>
            </a:r>
          </a:p>
        </p:txBody>
      </p:sp>
    </p:spTree>
    <p:extLst>
      <p:ext uri="{BB962C8B-B14F-4D97-AF65-F5344CB8AC3E}">
        <p14:creationId xmlns:p14="http://schemas.microsoft.com/office/powerpoint/2010/main" val="148246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2B99D-C5C6-B7CC-18F0-D8D23265C73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3E17178-C6FF-CEF1-9629-DDB7E420F376}"/>
              </a:ext>
            </a:extLst>
          </p:cNvPr>
          <p:cNvSpPr>
            <a:spLocks noGrp="1"/>
          </p:cNvSpPr>
          <p:nvPr>
            <p:ph type="title"/>
          </p:nvPr>
        </p:nvSpPr>
        <p:spPr/>
        <p:txBody>
          <a:bodyPr/>
          <a:lstStyle/>
          <a:p>
            <a:r>
              <a:rPr lang="de-DE" dirty="0"/>
              <a:t>4. Mose 14,6.7</a:t>
            </a:r>
          </a:p>
        </p:txBody>
      </p:sp>
      <p:sp>
        <p:nvSpPr>
          <p:cNvPr id="3" name="Inhaltsplatzhalter 2">
            <a:extLst>
              <a:ext uri="{FF2B5EF4-FFF2-40B4-BE49-F238E27FC236}">
                <a16:creationId xmlns:a16="http://schemas.microsoft.com/office/drawing/2014/main" id="{62121812-0DF4-ABF6-9C21-1CB4F8425A87}"/>
              </a:ext>
            </a:extLst>
          </p:cNvPr>
          <p:cNvSpPr>
            <a:spLocks noGrp="1"/>
          </p:cNvSpPr>
          <p:nvPr>
            <p:ph idx="1"/>
          </p:nvPr>
        </p:nvSpPr>
        <p:spPr/>
        <p:txBody>
          <a:bodyPr/>
          <a:lstStyle/>
          <a:p>
            <a:pPr marL="0" indent="0">
              <a:buNone/>
            </a:pPr>
            <a:r>
              <a:rPr lang="de-DE" i="1" dirty="0"/>
              <a:t>Da traten die Söhne Judas vor Josua in </a:t>
            </a:r>
            <a:r>
              <a:rPr lang="de-DE" i="1" dirty="0" err="1"/>
              <a:t>Gilgal</a:t>
            </a:r>
            <a:r>
              <a:rPr lang="de-DE" i="1" dirty="0"/>
              <a:t>, und </a:t>
            </a:r>
            <a:r>
              <a:rPr lang="de-DE" b="1" i="1" dirty="0">
                <a:solidFill>
                  <a:srgbClr val="C00000"/>
                </a:solidFill>
              </a:rPr>
              <a:t>Kaleb, der Sohn </a:t>
            </a:r>
            <a:r>
              <a:rPr lang="de-DE" b="1" i="1" dirty="0" err="1">
                <a:solidFill>
                  <a:srgbClr val="C00000"/>
                </a:solidFill>
              </a:rPr>
              <a:t>Jephunnes</a:t>
            </a:r>
            <a:r>
              <a:rPr lang="de-DE" i="1" dirty="0"/>
              <a:t>, der </a:t>
            </a:r>
            <a:r>
              <a:rPr lang="de-DE" i="1" dirty="0" err="1"/>
              <a:t>Kenisiter</a:t>
            </a:r>
            <a:r>
              <a:rPr lang="de-DE" i="1" dirty="0"/>
              <a:t>, sprach zu ihm: Du weißt, was der HERR zu Mose, dem Mann Gottes, meinet- und deinetwegen in </a:t>
            </a:r>
            <a:r>
              <a:rPr lang="de-DE" i="1" dirty="0" err="1"/>
              <a:t>Kadesch</a:t>
            </a:r>
            <a:r>
              <a:rPr lang="de-DE" i="1" dirty="0"/>
              <a:t>-Barnea gesagt hat. 7 </a:t>
            </a:r>
            <a:r>
              <a:rPr lang="de-DE" b="1" i="1" dirty="0">
                <a:solidFill>
                  <a:srgbClr val="C00000"/>
                </a:solidFill>
              </a:rPr>
              <a:t>Ich war 40 Jahre alt, als mich Mose, der Knecht des HERRN, von </a:t>
            </a:r>
            <a:r>
              <a:rPr lang="de-DE" b="1" i="1" dirty="0" err="1">
                <a:solidFill>
                  <a:srgbClr val="C00000"/>
                </a:solidFill>
              </a:rPr>
              <a:t>Kadesch</a:t>
            </a:r>
            <a:r>
              <a:rPr lang="de-DE" b="1" i="1" dirty="0">
                <a:solidFill>
                  <a:srgbClr val="C00000"/>
                </a:solidFill>
              </a:rPr>
              <a:t>-Barnea aussandte, das Land auszukundschaften</a:t>
            </a:r>
            <a:r>
              <a:rPr lang="de-DE" i="1" dirty="0"/>
              <a:t>, und ich brachte ihm Bericht, so wie es mir ums Herz war.</a:t>
            </a:r>
            <a:endParaRPr lang="de-DE" i="1" strike="sngStrike" dirty="0"/>
          </a:p>
        </p:txBody>
      </p:sp>
    </p:spTree>
    <p:extLst>
      <p:ext uri="{BB962C8B-B14F-4D97-AF65-F5344CB8AC3E}">
        <p14:creationId xmlns:p14="http://schemas.microsoft.com/office/powerpoint/2010/main" val="3779269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1428B-B039-9F19-708C-911F8C31A93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BF1E6AC-9BB5-509D-7A34-ED629770FC59}"/>
              </a:ext>
            </a:extLst>
          </p:cNvPr>
          <p:cNvSpPr>
            <a:spLocks noGrp="1"/>
          </p:cNvSpPr>
          <p:nvPr>
            <p:ph type="title"/>
          </p:nvPr>
        </p:nvSpPr>
        <p:spPr/>
        <p:txBody>
          <a:bodyPr/>
          <a:lstStyle/>
          <a:p>
            <a:r>
              <a:rPr lang="de-DE" dirty="0"/>
              <a:t>2. Mose 35,34.35</a:t>
            </a:r>
          </a:p>
        </p:txBody>
      </p:sp>
      <p:sp>
        <p:nvSpPr>
          <p:cNvPr id="3" name="Inhaltsplatzhalter 2">
            <a:extLst>
              <a:ext uri="{FF2B5EF4-FFF2-40B4-BE49-F238E27FC236}">
                <a16:creationId xmlns:a16="http://schemas.microsoft.com/office/drawing/2014/main" id="{D12B8AB0-D653-EB8C-35E9-C9DE6F345700}"/>
              </a:ext>
            </a:extLst>
          </p:cNvPr>
          <p:cNvSpPr>
            <a:spLocks noGrp="1"/>
          </p:cNvSpPr>
          <p:nvPr>
            <p:ph idx="1"/>
          </p:nvPr>
        </p:nvSpPr>
        <p:spPr/>
        <p:txBody>
          <a:bodyPr>
            <a:normAutofit/>
          </a:bodyPr>
          <a:lstStyle/>
          <a:p>
            <a:pPr marL="0" indent="0">
              <a:buNone/>
            </a:pPr>
            <a:r>
              <a:rPr lang="de-DE" i="1" dirty="0"/>
              <a:t>Auch hat er ihm </a:t>
            </a:r>
            <a:r>
              <a:rPr lang="de-DE" b="1" i="1" dirty="0">
                <a:solidFill>
                  <a:srgbClr val="C00000"/>
                </a:solidFill>
              </a:rPr>
              <a:t>ins Herz gegeben, dass er [andere] unterweisen kann; ihm und </a:t>
            </a:r>
            <a:r>
              <a:rPr lang="de-DE" b="1" i="1" dirty="0" err="1">
                <a:solidFill>
                  <a:srgbClr val="C00000"/>
                </a:solidFill>
              </a:rPr>
              <a:t>Oholiab</a:t>
            </a:r>
            <a:r>
              <a:rPr lang="de-DE" b="1" i="1" dirty="0">
                <a:solidFill>
                  <a:srgbClr val="C00000"/>
                </a:solidFill>
              </a:rPr>
              <a:t>, dem Sohn </a:t>
            </a:r>
            <a:r>
              <a:rPr lang="de-DE" b="1" i="1" dirty="0" err="1">
                <a:solidFill>
                  <a:srgbClr val="C00000"/>
                </a:solidFill>
              </a:rPr>
              <a:t>Ahisamachs</a:t>
            </a:r>
            <a:r>
              <a:rPr lang="de-DE" b="1" i="1" dirty="0">
                <a:solidFill>
                  <a:srgbClr val="C00000"/>
                </a:solidFill>
              </a:rPr>
              <a:t>, vom Stamm Dan</a:t>
            </a:r>
            <a:r>
              <a:rPr lang="de-DE" i="1" dirty="0"/>
              <a:t>. 35 Er hat sie mit Weisheit des Herzens erfüllt, damit sie jegliches Werk eines Künstlers machen können, und eines Kunstwebers und Buntwirkers in [Garnen von] blauem und rotem Purpur und Karmesin und Leinen, und eines Webers, damit sie jegliche Arbeit ausführen und Kunstwerke ersinnen können. </a:t>
            </a:r>
            <a:endParaRPr lang="de-DE" b="1" i="1" dirty="0">
              <a:solidFill>
                <a:srgbClr val="C00000"/>
              </a:solidFill>
            </a:endParaRPr>
          </a:p>
        </p:txBody>
      </p:sp>
    </p:spTree>
    <p:extLst>
      <p:ext uri="{BB962C8B-B14F-4D97-AF65-F5344CB8AC3E}">
        <p14:creationId xmlns:p14="http://schemas.microsoft.com/office/powerpoint/2010/main" val="23459191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46E34-8DDA-1ADB-958F-036F8BA2FE1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5FA4943-AB3D-D611-8E40-F644D25791F9}"/>
              </a:ext>
            </a:extLst>
          </p:cNvPr>
          <p:cNvSpPr>
            <a:spLocks noGrp="1"/>
          </p:cNvSpPr>
          <p:nvPr>
            <p:ph type="title"/>
          </p:nvPr>
        </p:nvSpPr>
        <p:spPr/>
        <p:txBody>
          <a:bodyPr/>
          <a:lstStyle/>
          <a:p>
            <a:r>
              <a:rPr lang="de-DE" dirty="0"/>
              <a:t>2. Timotheus 2,2</a:t>
            </a:r>
          </a:p>
        </p:txBody>
      </p:sp>
      <p:sp>
        <p:nvSpPr>
          <p:cNvPr id="3" name="Inhaltsplatzhalter 2">
            <a:extLst>
              <a:ext uri="{FF2B5EF4-FFF2-40B4-BE49-F238E27FC236}">
                <a16:creationId xmlns:a16="http://schemas.microsoft.com/office/drawing/2014/main" id="{B0368E84-4ED2-A6EB-0F4A-7DCD5A9E0299}"/>
              </a:ext>
            </a:extLst>
          </p:cNvPr>
          <p:cNvSpPr>
            <a:spLocks noGrp="1"/>
          </p:cNvSpPr>
          <p:nvPr>
            <p:ph idx="1"/>
          </p:nvPr>
        </p:nvSpPr>
        <p:spPr/>
        <p:txBody>
          <a:bodyPr>
            <a:normAutofit/>
          </a:bodyPr>
          <a:lstStyle/>
          <a:p>
            <a:pPr marL="0" indent="0">
              <a:buNone/>
            </a:pPr>
            <a:r>
              <a:rPr lang="de-DE" i="1" dirty="0"/>
              <a:t>Und was du von mir gehört hast vor vielen Zeugen, das vertraue treuen Menschen an, </a:t>
            </a:r>
            <a:r>
              <a:rPr lang="de-DE" b="1" i="1" dirty="0">
                <a:solidFill>
                  <a:srgbClr val="C00000"/>
                </a:solidFill>
              </a:rPr>
              <a:t>die fähig sein werden, auch andere zu lehren</a:t>
            </a:r>
            <a:r>
              <a:rPr lang="de-DE" i="1" dirty="0"/>
              <a:t>.</a:t>
            </a:r>
            <a:endParaRPr lang="de-DE" b="1" i="1" dirty="0">
              <a:solidFill>
                <a:srgbClr val="C00000"/>
              </a:solidFill>
            </a:endParaRPr>
          </a:p>
        </p:txBody>
      </p:sp>
    </p:spTree>
    <p:extLst>
      <p:ext uri="{BB962C8B-B14F-4D97-AF65-F5344CB8AC3E}">
        <p14:creationId xmlns:p14="http://schemas.microsoft.com/office/powerpoint/2010/main" val="3122400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DD4A7-2A4C-D050-6A26-1F7A7999BD2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37FDDCE-0652-ECFB-A5DF-528271BAD4DB}"/>
              </a:ext>
            </a:extLst>
          </p:cNvPr>
          <p:cNvSpPr>
            <a:spLocks noGrp="1"/>
          </p:cNvSpPr>
          <p:nvPr>
            <p:ph type="title"/>
          </p:nvPr>
        </p:nvSpPr>
        <p:spPr/>
        <p:txBody>
          <a:bodyPr/>
          <a:lstStyle/>
          <a:p>
            <a:r>
              <a:rPr lang="de-DE" dirty="0"/>
              <a:t>2. Mose 36,1</a:t>
            </a:r>
          </a:p>
        </p:txBody>
      </p:sp>
      <p:sp>
        <p:nvSpPr>
          <p:cNvPr id="3" name="Inhaltsplatzhalter 2">
            <a:extLst>
              <a:ext uri="{FF2B5EF4-FFF2-40B4-BE49-F238E27FC236}">
                <a16:creationId xmlns:a16="http://schemas.microsoft.com/office/drawing/2014/main" id="{6024CD4D-DA19-5984-019F-210741E48BC0}"/>
              </a:ext>
            </a:extLst>
          </p:cNvPr>
          <p:cNvSpPr>
            <a:spLocks noGrp="1"/>
          </p:cNvSpPr>
          <p:nvPr>
            <p:ph idx="1"/>
          </p:nvPr>
        </p:nvSpPr>
        <p:spPr/>
        <p:txBody>
          <a:bodyPr>
            <a:normAutofit/>
          </a:bodyPr>
          <a:lstStyle/>
          <a:p>
            <a:pPr marL="0" indent="0">
              <a:buNone/>
            </a:pPr>
            <a:r>
              <a:rPr lang="de-DE" i="1" dirty="0"/>
              <a:t>Und </a:t>
            </a:r>
            <a:r>
              <a:rPr lang="de-DE" i="1" dirty="0" err="1"/>
              <a:t>Bezaleel</a:t>
            </a:r>
            <a:r>
              <a:rPr lang="de-DE" i="1" dirty="0"/>
              <a:t> und </a:t>
            </a:r>
            <a:r>
              <a:rPr lang="de-DE" i="1" dirty="0" err="1"/>
              <a:t>Oholiab</a:t>
            </a:r>
            <a:r>
              <a:rPr lang="de-DE" i="1" dirty="0"/>
              <a:t> und alle Männer, die ein weises Herz hatten, in die der HERR Weisheit und Verstand gelegt hatte, damit sie wussten, wie sie alle Werke machen sollten für den Dienst des Heiligtums, </a:t>
            </a:r>
            <a:r>
              <a:rPr lang="de-DE" b="1" i="1" dirty="0">
                <a:solidFill>
                  <a:srgbClr val="C00000"/>
                </a:solidFill>
              </a:rPr>
              <a:t>sie handelten nach all dem, was der HERR geboten hatte</a:t>
            </a:r>
            <a:r>
              <a:rPr lang="de-DE" i="1" dirty="0"/>
              <a:t>.</a:t>
            </a:r>
            <a:endParaRPr lang="de-DE" b="1" i="1" dirty="0">
              <a:solidFill>
                <a:srgbClr val="C00000"/>
              </a:solidFill>
            </a:endParaRPr>
          </a:p>
        </p:txBody>
      </p:sp>
    </p:spTree>
    <p:extLst>
      <p:ext uri="{BB962C8B-B14F-4D97-AF65-F5344CB8AC3E}">
        <p14:creationId xmlns:p14="http://schemas.microsoft.com/office/powerpoint/2010/main" val="1465613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3B299-D488-AACD-BC49-CC05B92C7E0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9486850-3A7F-642A-D0C4-D5EC5BA0962E}"/>
              </a:ext>
            </a:extLst>
          </p:cNvPr>
          <p:cNvSpPr>
            <a:spLocks noGrp="1"/>
          </p:cNvSpPr>
          <p:nvPr>
            <p:ph type="title"/>
          </p:nvPr>
        </p:nvSpPr>
        <p:spPr/>
        <p:txBody>
          <a:bodyPr/>
          <a:lstStyle/>
          <a:p>
            <a:r>
              <a:rPr lang="de-DE" dirty="0"/>
              <a:t>2. Mose 36,2.3</a:t>
            </a:r>
          </a:p>
        </p:txBody>
      </p:sp>
      <p:sp>
        <p:nvSpPr>
          <p:cNvPr id="3" name="Inhaltsplatzhalter 2">
            <a:extLst>
              <a:ext uri="{FF2B5EF4-FFF2-40B4-BE49-F238E27FC236}">
                <a16:creationId xmlns:a16="http://schemas.microsoft.com/office/drawing/2014/main" id="{048010A7-11FF-55AF-A227-73AB4D1796D0}"/>
              </a:ext>
            </a:extLst>
          </p:cNvPr>
          <p:cNvSpPr>
            <a:spLocks noGrp="1"/>
          </p:cNvSpPr>
          <p:nvPr>
            <p:ph idx="1"/>
          </p:nvPr>
        </p:nvSpPr>
        <p:spPr/>
        <p:txBody>
          <a:bodyPr>
            <a:normAutofit/>
          </a:bodyPr>
          <a:lstStyle/>
          <a:p>
            <a:pPr marL="0" indent="0">
              <a:buNone/>
            </a:pPr>
            <a:r>
              <a:rPr lang="de-DE" i="1" dirty="0"/>
              <a:t>Und Mose rief </a:t>
            </a:r>
            <a:r>
              <a:rPr lang="de-DE" i="1" dirty="0" err="1"/>
              <a:t>Bezaleel</a:t>
            </a:r>
            <a:r>
              <a:rPr lang="de-DE" i="1" dirty="0"/>
              <a:t> und </a:t>
            </a:r>
            <a:r>
              <a:rPr lang="de-DE" i="1" dirty="0" err="1"/>
              <a:t>Oholiab</a:t>
            </a:r>
            <a:r>
              <a:rPr lang="de-DE" i="1" dirty="0"/>
              <a:t> und alle Männer, die ein weises Herz hatten, denen der HERR Weisheit ins Herz gelegt hatte, auch alle, </a:t>
            </a:r>
            <a:r>
              <a:rPr lang="de-DE" b="1" i="1" dirty="0">
                <a:solidFill>
                  <a:srgbClr val="C00000"/>
                </a:solidFill>
              </a:rPr>
              <a:t>die ihr Herz dazu trieb, dass sie herzukamen, um an dem Werk zu arbeiten</a:t>
            </a:r>
            <a:r>
              <a:rPr lang="de-DE" i="1" dirty="0"/>
              <a:t>. 3 Und </a:t>
            </a:r>
            <a:r>
              <a:rPr lang="de-DE" b="1" i="1" dirty="0">
                <a:solidFill>
                  <a:srgbClr val="C00000"/>
                </a:solidFill>
              </a:rPr>
              <a:t>sie empfingen von Mose alle freiwilligen Gaben</a:t>
            </a:r>
            <a:r>
              <a:rPr lang="de-DE" i="1" dirty="0"/>
              <a:t>, welche die Kinder Israels zu dem Werk des Dienstes am Heiligtum gebracht hatten, damit es ausgeführt werde; und sie brachten immer noch jeden Morgen ihre freiwilligen Gaben. </a:t>
            </a:r>
            <a:endParaRPr lang="de-DE" b="1" i="1" dirty="0">
              <a:solidFill>
                <a:srgbClr val="C00000"/>
              </a:solidFill>
            </a:endParaRPr>
          </a:p>
        </p:txBody>
      </p:sp>
    </p:spTree>
    <p:extLst>
      <p:ext uri="{BB962C8B-B14F-4D97-AF65-F5344CB8AC3E}">
        <p14:creationId xmlns:p14="http://schemas.microsoft.com/office/powerpoint/2010/main" val="31576736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F5C0E-8266-3E86-029E-4699345395E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42A0C01-C8E9-9391-EB62-7A96E558D05F}"/>
              </a:ext>
            </a:extLst>
          </p:cNvPr>
          <p:cNvSpPr>
            <a:spLocks noGrp="1"/>
          </p:cNvSpPr>
          <p:nvPr>
            <p:ph type="title"/>
          </p:nvPr>
        </p:nvSpPr>
        <p:spPr/>
        <p:txBody>
          <a:bodyPr/>
          <a:lstStyle/>
          <a:p>
            <a:r>
              <a:rPr lang="de-DE" dirty="0"/>
              <a:t>2. Mose 36,4-7</a:t>
            </a:r>
          </a:p>
        </p:txBody>
      </p:sp>
      <p:sp>
        <p:nvSpPr>
          <p:cNvPr id="3" name="Inhaltsplatzhalter 2">
            <a:extLst>
              <a:ext uri="{FF2B5EF4-FFF2-40B4-BE49-F238E27FC236}">
                <a16:creationId xmlns:a16="http://schemas.microsoft.com/office/drawing/2014/main" id="{2A74FF66-0203-92DF-E480-B5A72799A70B}"/>
              </a:ext>
            </a:extLst>
          </p:cNvPr>
          <p:cNvSpPr>
            <a:spLocks noGrp="1"/>
          </p:cNvSpPr>
          <p:nvPr>
            <p:ph idx="1"/>
          </p:nvPr>
        </p:nvSpPr>
        <p:spPr/>
        <p:txBody>
          <a:bodyPr>
            <a:normAutofit/>
          </a:bodyPr>
          <a:lstStyle/>
          <a:p>
            <a:pPr marL="0" indent="0">
              <a:buNone/>
            </a:pPr>
            <a:r>
              <a:rPr lang="de-DE" i="1" dirty="0"/>
              <a:t>Da kamen alle weisen Männer, die an allem Werk des Heiligtums arbeiteten, jeder von seiner Arbeit, die sie machten, 5 und sie redeten mit Mose und sprachen: </a:t>
            </a:r>
            <a:r>
              <a:rPr lang="de-DE" b="1" i="1" dirty="0">
                <a:solidFill>
                  <a:srgbClr val="C00000"/>
                </a:solidFill>
              </a:rPr>
              <a:t>Das Volk bringt zu viel, mehr als zum Werk dieses Dienstes notwendig ist</a:t>
            </a:r>
            <a:r>
              <a:rPr lang="de-DE" i="1" dirty="0"/>
              <a:t>, das der HERR auszuführen geboten hat! 6 Da gebot Mose, dass man durch das Lager ausrufen und sagen ließ: Niemand, es sei Mann oder Frau, soll mehr etwas anfertigen als freiwillige Gabe für das Heiligtum! So wurde dem Volk gewehrt zu bringen; 7 denn das Angefertigte reichte aus für das ganze Werk, das zu machen war, </a:t>
            </a:r>
            <a:r>
              <a:rPr lang="de-DE" b="1" i="1" dirty="0">
                <a:solidFill>
                  <a:srgbClr val="C00000"/>
                </a:solidFill>
              </a:rPr>
              <a:t>und es war noch übrig. </a:t>
            </a:r>
          </a:p>
        </p:txBody>
      </p:sp>
    </p:spTree>
    <p:extLst>
      <p:ext uri="{BB962C8B-B14F-4D97-AF65-F5344CB8AC3E}">
        <p14:creationId xmlns:p14="http://schemas.microsoft.com/office/powerpoint/2010/main" val="1336780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B9EAD-2E3F-12B2-FFD5-41A27515054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96B9652-5DEE-DFF4-53E7-F087C99494FF}"/>
              </a:ext>
            </a:extLst>
          </p:cNvPr>
          <p:cNvSpPr>
            <a:spLocks noGrp="1"/>
          </p:cNvSpPr>
          <p:nvPr>
            <p:ph type="title"/>
          </p:nvPr>
        </p:nvSpPr>
        <p:spPr/>
        <p:txBody>
          <a:bodyPr/>
          <a:lstStyle/>
          <a:p>
            <a:r>
              <a:rPr lang="de-DE" dirty="0"/>
              <a:t>Wie alles begann 323.3</a:t>
            </a:r>
          </a:p>
        </p:txBody>
      </p:sp>
      <p:sp>
        <p:nvSpPr>
          <p:cNvPr id="3" name="Inhaltsplatzhalter 2">
            <a:extLst>
              <a:ext uri="{FF2B5EF4-FFF2-40B4-BE49-F238E27FC236}">
                <a16:creationId xmlns:a16="http://schemas.microsoft.com/office/drawing/2014/main" id="{538B4F07-CBD9-CC94-C37F-D2C0F4CF46E1}"/>
              </a:ext>
            </a:extLst>
          </p:cNvPr>
          <p:cNvSpPr>
            <a:spLocks noGrp="1"/>
          </p:cNvSpPr>
          <p:nvPr>
            <p:ph idx="1"/>
          </p:nvPr>
        </p:nvSpPr>
        <p:spPr/>
        <p:txBody>
          <a:bodyPr>
            <a:normAutofit fontScale="92500" lnSpcReduction="10000"/>
          </a:bodyPr>
          <a:lstStyle/>
          <a:p>
            <a:pPr marL="0" indent="0">
              <a:buNone/>
            </a:pPr>
            <a:r>
              <a:rPr lang="de-DE" dirty="0"/>
              <a:t>Das Murren und die Unzufriedenheit der Israeliten sowie Gottes Strafgerichte, die sie wegen ihrer Sünden heimsuchten, sind als Warnung für spätere Generationen überliefert worden. </a:t>
            </a:r>
            <a:r>
              <a:rPr lang="de-DE" b="1" dirty="0">
                <a:solidFill>
                  <a:srgbClr val="C00000"/>
                </a:solidFill>
              </a:rPr>
              <a:t>Aber ihre Hingabe, ihr Eifer und ihre Freigebigkeit sind ein nachahmenswertes Beispiel. Wer Gott gern anbetet und den Segen seiner Gegenwart schätzt, wird den gleichen Opfergeist an den Tag legen, um ein Haus zu errichten, in dem ihnen Gott begegnen kann</a:t>
            </a:r>
            <a:r>
              <a:rPr lang="de-DE" dirty="0"/>
              <a:t>. Sie sind vom Wunsch erfüllt, dem Herrn gerade das Beste von dem zu bringen, was sie besitzen. </a:t>
            </a:r>
            <a:r>
              <a:rPr lang="de-DE" b="1" dirty="0">
                <a:solidFill>
                  <a:srgbClr val="C00000"/>
                </a:solidFill>
              </a:rPr>
              <a:t>Auf einem Gotteshaus sollten keine Schulden liegen, denn damit wird der Herr entehrt. Freiwillig sollte man einen ausreichenden Betrag zur Vollendung des Bauwerks geben</a:t>
            </a:r>
            <a:r>
              <a:rPr lang="de-DE" dirty="0"/>
              <a:t>, damit die Arbeiter - wie einst die Erbauer des Heiligtums - sagen können: Ihr braucht keine Gaben mehr zu bringen.</a:t>
            </a:r>
          </a:p>
        </p:txBody>
      </p:sp>
    </p:spTree>
    <p:extLst>
      <p:ext uri="{BB962C8B-B14F-4D97-AF65-F5344CB8AC3E}">
        <p14:creationId xmlns:p14="http://schemas.microsoft.com/office/powerpoint/2010/main" val="1934360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57C95-D2FB-E21E-3F9A-E5045C447F6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BD90AB9-8BAC-3E6A-DEF4-A8878475616A}"/>
              </a:ext>
            </a:extLst>
          </p:cNvPr>
          <p:cNvSpPr>
            <a:spLocks noGrp="1"/>
          </p:cNvSpPr>
          <p:nvPr>
            <p:ph type="title"/>
          </p:nvPr>
        </p:nvSpPr>
        <p:spPr/>
        <p:txBody>
          <a:bodyPr/>
          <a:lstStyle/>
          <a:p>
            <a:r>
              <a:rPr lang="de-DE" dirty="0"/>
              <a:t>Römer 5,20</a:t>
            </a:r>
          </a:p>
        </p:txBody>
      </p:sp>
      <p:sp>
        <p:nvSpPr>
          <p:cNvPr id="3" name="Inhaltsplatzhalter 2">
            <a:extLst>
              <a:ext uri="{FF2B5EF4-FFF2-40B4-BE49-F238E27FC236}">
                <a16:creationId xmlns:a16="http://schemas.microsoft.com/office/drawing/2014/main" id="{AFB5D598-0AA3-EE97-98C5-3F66597B9CC4}"/>
              </a:ext>
            </a:extLst>
          </p:cNvPr>
          <p:cNvSpPr>
            <a:spLocks noGrp="1"/>
          </p:cNvSpPr>
          <p:nvPr>
            <p:ph idx="1"/>
          </p:nvPr>
        </p:nvSpPr>
        <p:spPr/>
        <p:txBody>
          <a:bodyPr>
            <a:normAutofit/>
          </a:bodyPr>
          <a:lstStyle/>
          <a:p>
            <a:pPr marL="0" indent="0">
              <a:buNone/>
            </a:pPr>
            <a:r>
              <a:rPr lang="de-DE" i="1" dirty="0"/>
              <a:t>Das Gesetz aber ist daneben hereingekommen, damit das Maß der Übertretung voll würde. Wo aber das Maß der Sünde voll geworden ist, </a:t>
            </a:r>
            <a:r>
              <a:rPr lang="de-DE" b="1" i="1" dirty="0">
                <a:solidFill>
                  <a:srgbClr val="C00000"/>
                </a:solidFill>
              </a:rPr>
              <a:t>da ist die Gnade überströmend geworden</a:t>
            </a:r>
            <a:r>
              <a:rPr lang="de-DE" i="1" dirty="0"/>
              <a:t>,</a:t>
            </a:r>
            <a:endParaRPr lang="de-DE" b="1" i="1" dirty="0">
              <a:solidFill>
                <a:srgbClr val="C00000"/>
              </a:solidFill>
            </a:endParaRPr>
          </a:p>
        </p:txBody>
      </p:sp>
    </p:spTree>
    <p:extLst>
      <p:ext uri="{BB962C8B-B14F-4D97-AF65-F5344CB8AC3E}">
        <p14:creationId xmlns:p14="http://schemas.microsoft.com/office/powerpoint/2010/main" val="543641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57400-6AD4-FEBA-B6E9-34F598A8B42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A1E1FE2-9935-1AAC-B8B1-F89F9C9A2AB1}"/>
              </a:ext>
            </a:extLst>
          </p:cNvPr>
          <p:cNvSpPr>
            <a:spLocks noGrp="1"/>
          </p:cNvSpPr>
          <p:nvPr>
            <p:ph type="title"/>
          </p:nvPr>
        </p:nvSpPr>
        <p:spPr/>
        <p:txBody>
          <a:bodyPr/>
          <a:lstStyle/>
          <a:p>
            <a:r>
              <a:rPr lang="de-DE" dirty="0"/>
              <a:t>2. Mose 36,8-19</a:t>
            </a:r>
          </a:p>
        </p:txBody>
      </p:sp>
      <p:sp>
        <p:nvSpPr>
          <p:cNvPr id="3" name="Inhaltsplatzhalter 2">
            <a:extLst>
              <a:ext uri="{FF2B5EF4-FFF2-40B4-BE49-F238E27FC236}">
                <a16:creationId xmlns:a16="http://schemas.microsoft.com/office/drawing/2014/main" id="{7FF86D9D-72CA-579E-2736-D4D175E0956B}"/>
              </a:ext>
            </a:extLst>
          </p:cNvPr>
          <p:cNvSpPr>
            <a:spLocks noGrp="1"/>
          </p:cNvSpPr>
          <p:nvPr>
            <p:ph idx="1"/>
          </p:nvPr>
        </p:nvSpPr>
        <p:spPr/>
        <p:txBody>
          <a:bodyPr>
            <a:normAutofit fontScale="70000" lnSpcReduction="20000"/>
          </a:bodyPr>
          <a:lstStyle/>
          <a:p>
            <a:pPr marL="0" indent="0">
              <a:buNone/>
            </a:pPr>
            <a:r>
              <a:rPr lang="de-DE" i="1" dirty="0"/>
              <a:t>Und alle Männer, die weisen Herzens waren unter den Arbeitern am Werk, fertigten </a:t>
            </a:r>
            <a:r>
              <a:rPr lang="de-DE" b="1" i="1" dirty="0">
                <a:solidFill>
                  <a:srgbClr val="C00000"/>
                </a:solidFill>
              </a:rPr>
              <a:t>die Wohnung an, zehn Zeltbahnen aus gezwirntem Leinen, aus blauem und rotem Purpur und Karmesin, mit Cherubim in kunstvoller Arbeit stellte man sie her</a:t>
            </a:r>
            <a:r>
              <a:rPr lang="de-DE" i="1" dirty="0"/>
              <a:t>. 9 Die Länge einer Zeltbahn war 28 Ellen und ihre Breite 4 Ellen; die Zeltbahnen hatten alle ein Maß. 10 Und er fügte je fünf Zeltbahnen [zu einem Ganzen] zusammen, eine an die andere. 11 Und er fertigte Schleifen aus blauem Purpur an am Saum der einen Zeltbahn, bei der Verbindungsstelle, und ebenso machte er es am Saum der äußersten Zeltbahn, bei der anderen Verbindungsstelle. 12 Er machte 50 Schleifen am [Ende der] einen Zeltbahn und 50 Schleifen an dem äußersten Ende der anderen Zeltbahn, bei der anderen Verbindungsstelle; von diesen Schleifen stand je eine der anderen gegenüber. 13 Und er stellte 50 goldene Klammern her und fügte die Zeltbahnen mit den Klammern zusammen, eine an die andere, sodass die Wohnung ein Ganzes wurde. 14 Und er fertigte Zeltbahnen aus Ziegenhaar als ein Zeltdach über die Wohnung; elf solche Zeltbahnen machte er. 15 Die Länge einer Zeltbahn war 30 Ellen, die Breite aber 4 Ellen. Und alle elf Zeltbahnen hatten ein Maß; 16 und er fügte fünf Zeltbahnen für sich zusammen und sechs Zeltbahnen auch für sich, 17 und er machte 50 Schleifen am Saum der einen, äußersten Zeltbahn, an der einen Verbindungsstelle, und 50 Schleifen machte er am Saum der anderen Zeltbahn, an der anderen Verbindungsstelle. 18 Dazu fertigte er 50 eherne Klammern an, damit das Zeltdach ein Ganzes würde. 19 Und er machte für das Zeltdach eine Decke aus rötlichen Widderfellen und darüber noch eine Decke aus Seekuhfellen. </a:t>
            </a:r>
            <a:endParaRPr lang="de-DE" b="1" i="1" dirty="0">
              <a:solidFill>
                <a:srgbClr val="C00000"/>
              </a:solidFill>
            </a:endParaRPr>
          </a:p>
        </p:txBody>
      </p:sp>
    </p:spTree>
    <p:extLst>
      <p:ext uri="{BB962C8B-B14F-4D97-AF65-F5344CB8AC3E}">
        <p14:creationId xmlns:p14="http://schemas.microsoft.com/office/powerpoint/2010/main" val="20883021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DE99F-084A-83C4-6F4F-036FB926D30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3FEF0C8-AF19-3529-F316-1F57127CF198}"/>
              </a:ext>
            </a:extLst>
          </p:cNvPr>
          <p:cNvSpPr>
            <a:spLocks noGrp="1"/>
          </p:cNvSpPr>
          <p:nvPr>
            <p:ph type="title"/>
          </p:nvPr>
        </p:nvSpPr>
        <p:spPr/>
        <p:txBody>
          <a:bodyPr/>
          <a:lstStyle/>
          <a:p>
            <a:r>
              <a:rPr lang="de-DE" dirty="0"/>
              <a:t>2. Mose 36,20-34</a:t>
            </a:r>
          </a:p>
        </p:txBody>
      </p:sp>
      <p:sp>
        <p:nvSpPr>
          <p:cNvPr id="3" name="Inhaltsplatzhalter 2">
            <a:extLst>
              <a:ext uri="{FF2B5EF4-FFF2-40B4-BE49-F238E27FC236}">
                <a16:creationId xmlns:a16="http://schemas.microsoft.com/office/drawing/2014/main" id="{97BF074B-1EFD-E17C-4087-BCEB62C51A97}"/>
              </a:ext>
            </a:extLst>
          </p:cNvPr>
          <p:cNvSpPr>
            <a:spLocks noGrp="1"/>
          </p:cNvSpPr>
          <p:nvPr>
            <p:ph idx="1"/>
          </p:nvPr>
        </p:nvSpPr>
        <p:spPr/>
        <p:txBody>
          <a:bodyPr>
            <a:normAutofit fontScale="70000" lnSpcReduction="20000"/>
          </a:bodyPr>
          <a:lstStyle/>
          <a:p>
            <a:pPr marL="0" indent="0">
              <a:buNone/>
            </a:pPr>
            <a:r>
              <a:rPr lang="de-DE" i="1" dirty="0"/>
              <a:t>Er fertigte auch </a:t>
            </a:r>
            <a:r>
              <a:rPr lang="de-DE" b="1" i="1" dirty="0">
                <a:solidFill>
                  <a:srgbClr val="C00000"/>
                </a:solidFill>
              </a:rPr>
              <a:t>aufrecht stehende Bretter aus Akazienholz für die Wohnung an</a:t>
            </a:r>
            <a:r>
              <a:rPr lang="de-DE" i="1" dirty="0"/>
              <a:t>. 21 Die Länge eines Brettes war 10 Ellen und die Breite eines Brettes anderthalb Ellen; 22 zwei Zapfen hatte ein Brett, einer dem anderen gegenüberstehend. So machte er es bei allen Brettern der Wohnung. 23 Und er fertigte die Bretter für die Wohnung so an, dass 20 Bretter auf der Seite nach Süden zu standen; 24 und er machte 40 silberne Füße unter die 20 Bretter, je zwei Füße unter ein Brett für seine beiden Zapfen; und wieder zwei Füße unter ein Brett für seine zwei Zapfen. 25 Ebenso machte er auch auf der anderen Seite der Wohnung, nach Norden zu, 20 Bretter 26 und ihre 40 silbernen Füße, je zwei Füße unter ein Brett. 27 Aber an der Rückseite der Wohnung, nach Westen zu, fertigte er sechs Bretter, 28 und zwei Bretter für die beiden Ecken an der Rückseite der Wohnung. 29 Diese waren doppelt von unten an, und oben zusammengefügt mit einem Ring: So machte er sie beide, an beiden Ecken. 30 Und es waren acht Bretter mit ihren silbernen Füßen, 16 Füße, je zwei Füße unter einem Brett. 31 Und er machte Riegel aus Akazienholz, fünf für die Bretter auf der einen Seite der Wohnung, 32 und fünf Riegel für die Bretter auf der anderen Seite der Wohnung, und fünf Riegel für die Bretter auf der Rückseite der Wohnung nach Westen zu. 33 Und er machte den mittleren Riegel, dass er mitten durch die Bretter hindurchging von einem Ende zum anderen, 34 und er überzog die Bretter mit Gold; auch ihre Ringe, die die Riegel aufnehmen sollten, stellte er aus Gold her, und er überzog die Riegel mit Gold. </a:t>
            </a:r>
            <a:endParaRPr lang="de-DE" b="1" i="1" dirty="0">
              <a:solidFill>
                <a:srgbClr val="C00000"/>
              </a:solidFill>
            </a:endParaRPr>
          </a:p>
        </p:txBody>
      </p:sp>
    </p:spTree>
    <p:extLst>
      <p:ext uri="{BB962C8B-B14F-4D97-AF65-F5344CB8AC3E}">
        <p14:creationId xmlns:p14="http://schemas.microsoft.com/office/powerpoint/2010/main" val="1560350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319C2-2E0C-39DB-4977-31FA66FA791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6D44F2A-40D3-08F7-28F5-27BE849CC357}"/>
              </a:ext>
            </a:extLst>
          </p:cNvPr>
          <p:cNvSpPr>
            <a:spLocks noGrp="1"/>
          </p:cNvSpPr>
          <p:nvPr>
            <p:ph type="ctrTitle"/>
          </p:nvPr>
        </p:nvSpPr>
        <p:spPr/>
        <p:txBody>
          <a:bodyPr/>
          <a:lstStyle/>
          <a:p>
            <a:r>
              <a:rPr lang="de-DE" dirty="0"/>
              <a:t>2. Mose 35-40</a:t>
            </a:r>
          </a:p>
        </p:txBody>
      </p:sp>
      <p:sp>
        <p:nvSpPr>
          <p:cNvPr id="3" name="Untertitel 2">
            <a:extLst>
              <a:ext uri="{FF2B5EF4-FFF2-40B4-BE49-F238E27FC236}">
                <a16:creationId xmlns:a16="http://schemas.microsoft.com/office/drawing/2014/main" id="{5CE0D66A-FE01-F13F-3D6D-8406A135DC3B}"/>
              </a:ext>
            </a:extLst>
          </p:cNvPr>
          <p:cNvSpPr>
            <a:spLocks noGrp="1"/>
          </p:cNvSpPr>
          <p:nvPr>
            <p:ph type="subTitle" idx="1"/>
          </p:nvPr>
        </p:nvSpPr>
        <p:spPr/>
        <p:txBody>
          <a:bodyPr/>
          <a:lstStyle/>
          <a:p>
            <a:endParaRPr lang="de-DE" dirty="0"/>
          </a:p>
        </p:txBody>
      </p:sp>
    </p:spTree>
    <p:extLst>
      <p:ext uri="{BB962C8B-B14F-4D97-AF65-F5344CB8AC3E}">
        <p14:creationId xmlns:p14="http://schemas.microsoft.com/office/powerpoint/2010/main" val="25028914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FD6C8-2B20-240A-ED0E-56BFB68EB21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4755193-1B67-7DDD-A93C-FBFC6B63FBEC}"/>
              </a:ext>
            </a:extLst>
          </p:cNvPr>
          <p:cNvSpPr>
            <a:spLocks noGrp="1"/>
          </p:cNvSpPr>
          <p:nvPr>
            <p:ph type="title"/>
          </p:nvPr>
        </p:nvSpPr>
        <p:spPr/>
        <p:txBody>
          <a:bodyPr/>
          <a:lstStyle/>
          <a:p>
            <a:r>
              <a:rPr lang="de-DE" dirty="0"/>
              <a:t>Wie alles begann 323.4</a:t>
            </a:r>
          </a:p>
        </p:txBody>
      </p:sp>
      <p:sp>
        <p:nvSpPr>
          <p:cNvPr id="3" name="Inhaltsplatzhalter 2">
            <a:extLst>
              <a:ext uri="{FF2B5EF4-FFF2-40B4-BE49-F238E27FC236}">
                <a16:creationId xmlns:a16="http://schemas.microsoft.com/office/drawing/2014/main" id="{49DDCB1E-ADD8-22CB-064D-3C2F1C1620FF}"/>
              </a:ext>
            </a:extLst>
          </p:cNvPr>
          <p:cNvSpPr>
            <a:spLocks noGrp="1"/>
          </p:cNvSpPr>
          <p:nvPr>
            <p:ph idx="1"/>
          </p:nvPr>
        </p:nvSpPr>
        <p:spPr/>
        <p:txBody>
          <a:bodyPr>
            <a:normAutofit/>
          </a:bodyPr>
          <a:lstStyle/>
          <a:p>
            <a:pPr marL="0" indent="0">
              <a:buNone/>
            </a:pPr>
            <a:r>
              <a:rPr lang="de-DE" dirty="0"/>
              <a:t>Das Heiligtum war so gebaut, </a:t>
            </a:r>
            <a:r>
              <a:rPr lang="de-DE" b="1" dirty="0">
                <a:solidFill>
                  <a:srgbClr val="C00000"/>
                </a:solidFill>
              </a:rPr>
              <a:t>dass es zerlegbar war und die Israeliten es auf ihren Wanderzügen mitführen konnten. Es war deshalb klein</a:t>
            </a:r>
            <a:r>
              <a:rPr lang="de-DE" dirty="0"/>
              <a:t>, nur 15 Meter lang und jeweils 5 Meter breit und hoch. </a:t>
            </a:r>
            <a:r>
              <a:rPr lang="de-DE" b="1" dirty="0">
                <a:solidFill>
                  <a:srgbClr val="C00000"/>
                </a:solidFill>
              </a:rPr>
              <a:t>Dennoch sah es prachtvoll aus</a:t>
            </a:r>
            <a:r>
              <a:rPr lang="de-DE" dirty="0"/>
              <a:t>. Das Holz für die Wände und die Einrichtung stammte von der Akazie, </a:t>
            </a:r>
            <a:r>
              <a:rPr lang="de-DE" b="1" dirty="0">
                <a:solidFill>
                  <a:srgbClr val="C00000"/>
                </a:solidFill>
              </a:rPr>
              <a:t>weil es gegen Fäulnis weniger anfällig war als alles andere, was am Sinai zur Verfügung stand</a:t>
            </a:r>
            <a:r>
              <a:rPr lang="de-DE" dirty="0"/>
              <a:t>. </a:t>
            </a:r>
          </a:p>
        </p:txBody>
      </p:sp>
    </p:spTree>
    <p:extLst>
      <p:ext uri="{BB962C8B-B14F-4D97-AF65-F5344CB8AC3E}">
        <p14:creationId xmlns:p14="http://schemas.microsoft.com/office/powerpoint/2010/main" val="6853609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47A78-60D3-0B69-FAC7-5B13E382D91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122C3C5-601E-6C07-D190-93762530CE14}"/>
              </a:ext>
            </a:extLst>
          </p:cNvPr>
          <p:cNvSpPr>
            <a:spLocks noGrp="1"/>
          </p:cNvSpPr>
          <p:nvPr>
            <p:ph type="title"/>
          </p:nvPr>
        </p:nvSpPr>
        <p:spPr/>
        <p:txBody>
          <a:bodyPr/>
          <a:lstStyle/>
          <a:p>
            <a:r>
              <a:rPr lang="de-DE" dirty="0"/>
              <a:t>Johannes 1,14</a:t>
            </a:r>
          </a:p>
        </p:txBody>
      </p:sp>
      <p:sp>
        <p:nvSpPr>
          <p:cNvPr id="3" name="Inhaltsplatzhalter 2">
            <a:extLst>
              <a:ext uri="{FF2B5EF4-FFF2-40B4-BE49-F238E27FC236}">
                <a16:creationId xmlns:a16="http://schemas.microsoft.com/office/drawing/2014/main" id="{ED8B9E4B-7782-1FA5-EF57-A58182FFB76A}"/>
              </a:ext>
            </a:extLst>
          </p:cNvPr>
          <p:cNvSpPr>
            <a:spLocks noGrp="1"/>
          </p:cNvSpPr>
          <p:nvPr>
            <p:ph idx="1"/>
          </p:nvPr>
        </p:nvSpPr>
        <p:spPr/>
        <p:txBody>
          <a:bodyPr>
            <a:normAutofit/>
          </a:bodyPr>
          <a:lstStyle/>
          <a:p>
            <a:pPr marL="0" indent="0">
              <a:buNone/>
            </a:pPr>
            <a:r>
              <a:rPr lang="de-DE" i="1" dirty="0"/>
              <a:t>Und das Wort wurde Fleisch und </a:t>
            </a:r>
            <a:r>
              <a:rPr lang="de-DE" b="1" i="1" dirty="0">
                <a:solidFill>
                  <a:srgbClr val="C00000"/>
                </a:solidFill>
              </a:rPr>
              <a:t>wohnte („zeltete“) unter uns</a:t>
            </a:r>
            <a:r>
              <a:rPr lang="de-DE" i="1" dirty="0"/>
              <a:t>; und wir sahen seine Herrlichkeit, eine Herrlichkeit als des Eingeborenen vom Vater, voller Gnade und Wahrheit. </a:t>
            </a:r>
            <a:endParaRPr lang="de-DE" b="1" i="1" dirty="0">
              <a:solidFill>
                <a:srgbClr val="C00000"/>
              </a:solidFill>
            </a:endParaRPr>
          </a:p>
        </p:txBody>
      </p:sp>
    </p:spTree>
    <p:extLst>
      <p:ext uri="{BB962C8B-B14F-4D97-AF65-F5344CB8AC3E}">
        <p14:creationId xmlns:p14="http://schemas.microsoft.com/office/powerpoint/2010/main" val="13565347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A0822F-BA5E-B94A-6664-FDBD1402CBF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3BF9705-EFA5-4F1A-81AA-905F384D78C4}"/>
              </a:ext>
            </a:extLst>
          </p:cNvPr>
          <p:cNvSpPr>
            <a:spLocks noGrp="1"/>
          </p:cNvSpPr>
          <p:nvPr>
            <p:ph type="title"/>
          </p:nvPr>
        </p:nvSpPr>
        <p:spPr/>
        <p:txBody>
          <a:bodyPr/>
          <a:lstStyle/>
          <a:p>
            <a:r>
              <a:rPr lang="de-DE" dirty="0"/>
              <a:t>Johannes 14,23</a:t>
            </a:r>
          </a:p>
        </p:txBody>
      </p:sp>
      <p:sp>
        <p:nvSpPr>
          <p:cNvPr id="3" name="Inhaltsplatzhalter 2">
            <a:extLst>
              <a:ext uri="{FF2B5EF4-FFF2-40B4-BE49-F238E27FC236}">
                <a16:creationId xmlns:a16="http://schemas.microsoft.com/office/drawing/2014/main" id="{7681A5D2-90C6-0FD7-F7CD-E6EC8325EA58}"/>
              </a:ext>
            </a:extLst>
          </p:cNvPr>
          <p:cNvSpPr>
            <a:spLocks noGrp="1"/>
          </p:cNvSpPr>
          <p:nvPr>
            <p:ph idx="1"/>
          </p:nvPr>
        </p:nvSpPr>
        <p:spPr/>
        <p:txBody>
          <a:bodyPr>
            <a:normAutofit/>
          </a:bodyPr>
          <a:lstStyle/>
          <a:p>
            <a:pPr marL="0" indent="0">
              <a:buNone/>
            </a:pPr>
            <a:r>
              <a:rPr lang="de-DE" i="1" dirty="0"/>
              <a:t>Jesus antwortete und sprach zu ihm: Wenn jemand mich liebt, so wird er mein Wort befolgen, und mein Vater wird ihn lieben, und wir werden zu ihm kommen und </a:t>
            </a:r>
            <a:r>
              <a:rPr lang="de-DE" b="1" i="1" dirty="0">
                <a:solidFill>
                  <a:srgbClr val="C00000"/>
                </a:solidFill>
              </a:rPr>
              <a:t>Wohnung bei ihm machen</a:t>
            </a:r>
            <a:r>
              <a:rPr lang="de-DE" i="1" dirty="0"/>
              <a:t>. </a:t>
            </a:r>
            <a:endParaRPr lang="de-DE" b="1" i="1" dirty="0">
              <a:solidFill>
                <a:srgbClr val="C00000"/>
              </a:solidFill>
            </a:endParaRPr>
          </a:p>
        </p:txBody>
      </p:sp>
    </p:spTree>
    <p:extLst>
      <p:ext uri="{BB962C8B-B14F-4D97-AF65-F5344CB8AC3E}">
        <p14:creationId xmlns:p14="http://schemas.microsoft.com/office/powerpoint/2010/main" val="5566701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B6DBC-D91C-EA4C-3AE9-5CCA314F281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79A2C37-8F68-9ED9-8738-75F76882DFEE}"/>
              </a:ext>
            </a:extLst>
          </p:cNvPr>
          <p:cNvSpPr>
            <a:spLocks noGrp="1"/>
          </p:cNvSpPr>
          <p:nvPr>
            <p:ph type="title"/>
          </p:nvPr>
        </p:nvSpPr>
        <p:spPr/>
        <p:txBody>
          <a:bodyPr/>
          <a:lstStyle/>
          <a:p>
            <a:r>
              <a:rPr lang="de-DE" dirty="0"/>
              <a:t>2. Petrus 1,13</a:t>
            </a:r>
          </a:p>
        </p:txBody>
      </p:sp>
      <p:sp>
        <p:nvSpPr>
          <p:cNvPr id="3" name="Inhaltsplatzhalter 2">
            <a:extLst>
              <a:ext uri="{FF2B5EF4-FFF2-40B4-BE49-F238E27FC236}">
                <a16:creationId xmlns:a16="http://schemas.microsoft.com/office/drawing/2014/main" id="{B29A87C4-AA1C-E9F5-2004-4311263C791E}"/>
              </a:ext>
            </a:extLst>
          </p:cNvPr>
          <p:cNvSpPr>
            <a:spLocks noGrp="1"/>
          </p:cNvSpPr>
          <p:nvPr>
            <p:ph idx="1"/>
          </p:nvPr>
        </p:nvSpPr>
        <p:spPr/>
        <p:txBody>
          <a:bodyPr>
            <a:normAutofit/>
          </a:bodyPr>
          <a:lstStyle/>
          <a:p>
            <a:pPr marL="0" indent="0">
              <a:buNone/>
            </a:pPr>
            <a:r>
              <a:rPr lang="de-DE" i="1" dirty="0"/>
              <a:t>Ich halte es aber für richtig, solange ich </a:t>
            </a:r>
            <a:r>
              <a:rPr lang="de-DE" b="1" i="1" dirty="0">
                <a:solidFill>
                  <a:srgbClr val="C00000"/>
                </a:solidFill>
              </a:rPr>
              <a:t>in diesem [Leibes-]Zelt </a:t>
            </a:r>
            <a:r>
              <a:rPr lang="de-DE" i="1" dirty="0"/>
              <a:t>bin, euch aufzuwecken, indem ich euch erinnere,</a:t>
            </a:r>
            <a:endParaRPr lang="de-DE" b="1" i="1" dirty="0">
              <a:solidFill>
                <a:srgbClr val="C00000"/>
              </a:solidFill>
            </a:endParaRPr>
          </a:p>
        </p:txBody>
      </p:sp>
    </p:spTree>
    <p:extLst>
      <p:ext uri="{BB962C8B-B14F-4D97-AF65-F5344CB8AC3E}">
        <p14:creationId xmlns:p14="http://schemas.microsoft.com/office/powerpoint/2010/main" val="11808444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4AD80-A696-6402-8127-10CC0B6C101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8481C36-3D26-6E8E-0B4D-CB37A29A17D6}"/>
              </a:ext>
            </a:extLst>
          </p:cNvPr>
          <p:cNvSpPr>
            <a:spLocks noGrp="1"/>
          </p:cNvSpPr>
          <p:nvPr>
            <p:ph type="title"/>
          </p:nvPr>
        </p:nvSpPr>
        <p:spPr/>
        <p:txBody>
          <a:bodyPr/>
          <a:lstStyle/>
          <a:p>
            <a:r>
              <a:rPr lang="de-DE" dirty="0"/>
              <a:t>2. Mose 36,35-38</a:t>
            </a:r>
          </a:p>
        </p:txBody>
      </p:sp>
      <p:sp>
        <p:nvSpPr>
          <p:cNvPr id="3" name="Inhaltsplatzhalter 2">
            <a:extLst>
              <a:ext uri="{FF2B5EF4-FFF2-40B4-BE49-F238E27FC236}">
                <a16:creationId xmlns:a16="http://schemas.microsoft.com/office/drawing/2014/main" id="{19BCD4D9-83FA-527D-B77A-07AE8DE32C13}"/>
              </a:ext>
            </a:extLst>
          </p:cNvPr>
          <p:cNvSpPr>
            <a:spLocks noGrp="1"/>
          </p:cNvSpPr>
          <p:nvPr>
            <p:ph idx="1"/>
          </p:nvPr>
        </p:nvSpPr>
        <p:spPr/>
        <p:txBody>
          <a:bodyPr>
            <a:normAutofit/>
          </a:bodyPr>
          <a:lstStyle/>
          <a:p>
            <a:pPr marL="0" indent="0">
              <a:buNone/>
            </a:pPr>
            <a:r>
              <a:rPr lang="de-DE" i="1" dirty="0"/>
              <a:t>Und er fertigte den </a:t>
            </a:r>
            <a:r>
              <a:rPr lang="de-DE" b="1" i="1" dirty="0">
                <a:solidFill>
                  <a:srgbClr val="C00000"/>
                </a:solidFill>
              </a:rPr>
              <a:t>Vorhang</a:t>
            </a:r>
            <a:r>
              <a:rPr lang="de-DE" i="1" dirty="0"/>
              <a:t> an aus [Garnen von] blauem und rotem Purpur und Karmesin und aus gezwirntem Leinen, und wirkte </a:t>
            </a:r>
            <a:r>
              <a:rPr lang="de-DE" b="1" i="1" dirty="0">
                <a:solidFill>
                  <a:srgbClr val="C00000"/>
                </a:solidFill>
              </a:rPr>
              <a:t>Cherubim</a:t>
            </a:r>
            <a:r>
              <a:rPr lang="de-DE" i="1" dirty="0"/>
              <a:t> in kunstvoller Arbeit hinein. 36 Und er machte für ihn </a:t>
            </a:r>
            <a:r>
              <a:rPr lang="de-DE" b="1" i="1" dirty="0">
                <a:solidFill>
                  <a:srgbClr val="C00000"/>
                </a:solidFill>
              </a:rPr>
              <a:t>vier Säulen aus Akazienholz und überzog sie mit Gold</a:t>
            </a:r>
            <a:r>
              <a:rPr lang="de-DE" i="1" dirty="0"/>
              <a:t>, und machte ihre Haken aus Gold, und goss; dazu vier silberne Füße. 37 Und er fertigte einen </a:t>
            </a:r>
            <a:r>
              <a:rPr lang="de-DE" b="1" i="1" dirty="0">
                <a:solidFill>
                  <a:srgbClr val="C00000"/>
                </a:solidFill>
              </a:rPr>
              <a:t>Vorhang für den Eingang des Zeltes</a:t>
            </a:r>
            <a:r>
              <a:rPr lang="de-DE" i="1" dirty="0"/>
              <a:t>, aus [Garnen von] blauem und rotem Purpur und Karmesin und aus gezwirntem Leinen, in </a:t>
            </a:r>
            <a:r>
              <a:rPr lang="de-DE" i="1" dirty="0" err="1"/>
              <a:t>Buntwirkerarbeit</a:t>
            </a:r>
            <a:r>
              <a:rPr lang="de-DE" i="1" dirty="0"/>
              <a:t>, 38 und </a:t>
            </a:r>
            <a:r>
              <a:rPr lang="de-DE" b="1" i="1" dirty="0">
                <a:solidFill>
                  <a:srgbClr val="C00000"/>
                </a:solidFill>
              </a:rPr>
              <a:t>fünf Säulen </a:t>
            </a:r>
            <a:r>
              <a:rPr lang="de-DE" i="1" dirty="0"/>
              <a:t>dazu mit ihren Haken, und er überzog ihre Köpfe und ihre Verbindungsstäbe mit Gold; ihre fünf Füße aber waren aus Erz. </a:t>
            </a:r>
            <a:endParaRPr lang="de-DE" b="1" i="1" dirty="0">
              <a:solidFill>
                <a:srgbClr val="C00000"/>
              </a:solidFill>
            </a:endParaRPr>
          </a:p>
        </p:txBody>
      </p:sp>
    </p:spTree>
    <p:extLst>
      <p:ext uri="{BB962C8B-B14F-4D97-AF65-F5344CB8AC3E}">
        <p14:creationId xmlns:p14="http://schemas.microsoft.com/office/powerpoint/2010/main" val="38752786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FA0B0-CDA4-45B6-05AE-44370651736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42037BC-F47C-26CE-BF35-FE4651E826B1}"/>
              </a:ext>
            </a:extLst>
          </p:cNvPr>
          <p:cNvSpPr>
            <a:spLocks noGrp="1"/>
          </p:cNvSpPr>
          <p:nvPr>
            <p:ph type="title"/>
          </p:nvPr>
        </p:nvSpPr>
        <p:spPr/>
        <p:txBody>
          <a:bodyPr/>
          <a:lstStyle/>
          <a:p>
            <a:r>
              <a:rPr lang="de-DE" dirty="0"/>
              <a:t>Wie alles begann 324.1</a:t>
            </a:r>
          </a:p>
        </p:txBody>
      </p:sp>
      <p:sp>
        <p:nvSpPr>
          <p:cNvPr id="3" name="Inhaltsplatzhalter 2">
            <a:extLst>
              <a:ext uri="{FF2B5EF4-FFF2-40B4-BE49-F238E27FC236}">
                <a16:creationId xmlns:a16="http://schemas.microsoft.com/office/drawing/2014/main" id="{BF33F91F-32E5-FB6A-A6F3-60A0430D2114}"/>
              </a:ext>
            </a:extLst>
          </p:cNvPr>
          <p:cNvSpPr>
            <a:spLocks noGrp="1"/>
          </p:cNvSpPr>
          <p:nvPr>
            <p:ph idx="1"/>
          </p:nvPr>
        </p:nvSpPr>
        <p:spPr/>
        <p:txBody>
          <a:bodyPr>
            <a:normAutofit/>
          </a:bodyPr>
          <a:lstStyle/>
          <a:p>
            <a:pPr marL="0" indent="0">
              <a:buNone/>
            </a:pPr>
            <a:r>
              <a:rPr lang="de-DE" dirty="0"/>
              <a:t>Ein kostbarer, schöner Vorhang teilte das Heiligtum in zwei Räume. Er hing an vergoldeten Säulen. Ein ähnlicher Vorhang schloss den Eingang zur ersten Abteilung. Wie die unterste Zeltdecke trugen auch diese in schöner Abstimmung die wunderbarsten Farben: violett, purpur- und scharlachrot. Aus Gold- und Silberfäden waren </a:t>
            </a:r>
            <a:r>
              <a:rPr lang="de-DE" b="1" dirty="0">
                <a:solidFill>
                  <a:srgbClr val="C00000"/>
                </a:solidFill>
              </a:rPr>
              <a:t>in beide Vorhänge Cherubim eingewoben, die die Engel darstellten, die mit dem Dienst im himmlischen Heiligtum zu tun haben und »dienstbare Geister“ für Gottes Volk auf der Erde sind (Hebräer 1,14).</a:t>
            </a:r>
          </a:p>
        </p:txBody>
      </p:sp>
    </p:spTree>
    <p:extLst>
      <p:ext uri="{BB962C8B-B14F-4D97-AF65-F5344CB8AC3E}">
        <p14:creationId xmlns:p14="http://schemas.microsoft.com/office/powerpoint/2010/main" val="42781163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FB25B-657C-452B-85C2-6DFC18A1382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5DAC6D6-1C78-42BD-5C76-CEE5BA3D7846}"/>
              </a:ext>
            </a:extLst>
          </p:cNvPr>
          <p:cNvSpPr>
            <a:spLocks noGrp="1"/>
          </p:cNvSpPr>
          <p:nvPr>
            <p:ph type="title"/>
          </p:nvPr>
        </p:nvSpPr>
        <p:spPr/>
        <p:txBody>
          <a:bodyPr/>
          <a:lstStyle/>
          <a:p>
            <a:r>
              <a:rPr lang="de-DE" dirty="0"/>
              <a:t>Hebräer 10,20</a:t>
            </a:r>
          </a:p>
        </p:txBody>
      </p:sp>
      <p:sp>
        <p:nvSpPr>
          <p:cNvPr id="3" name="Inhaltsplatzhalter 2">
            <a:extLst>
              <a:ext uri="{FF2B5EF4-FFF2-40B4-BE49-F238E27FC236}">
                <a16:creationId xmlns:a16="http://schemas.microsoft.com/office/drawing/2014/main" id="{3056AE9D-37C3-713A-7270-E82C9310DC56}"/>
              </a:ext>
            </a:extLst>
          </p:cNvPr>
          <p:cNvSpPr>
            <a:spLocks noGrp="1"/>
          </p:cNvSpPr>
          <p:nvPr>
            <p:ph idx="1"/>
          </p:nvPr>
        </p:nvSpPr>
        <p:spPr/>
        <p:txBody>
          <a:bodyPr>
            <a:normAutofit/>
          </a:bodyPr>
          <a:lstStyle/>
          <a:p>
            <a:pPr marL="0" indent="0">
              <a:buNone/>
            </a:pPr>
            <a:r>
              <a:rPr lang="de-DE" i="1" dirty="0"/>
              <a:t>den er uns eingeweiht hat als neuen und lebendigen Weg </a:t>
            </a:r>
            <a:r>
              <a:rPr lang="de-DE" b="1" i="1" dirty="0">
                <a:solidFill>
                  <a:srgbClr val="C00000"/>
                </a:solidFill>
              </a:rPr>
              <a:t>durch den Vorhang hindurch, das heißt, durch sein Fleisch</a:t>
            </a:r>
            <a:r>
              <a:rPr lang="de-DE" i="1" dirty="0"/>
              <a:t>,</a:t>
            </a:r>
            <a:endParaRPr lang="de-DE" b="1" i="1" dirty="0">
              <a:solidFill>
                <a:srgbClr val="C00000"/>
              </a:solidFill>
            </a:endParaRPr>
          </a:p>
        </p:txBody>
      </p:sp>
    </p:spTree>
    <p:extLst>
      <p:ext uri="{BB962C8B-B14F-4D97-AF65-F5344CB8AC3E}">
        <p14:creationId xmlns:p14="http://schemas.microsoft.com/office/powerpoint/2010/main" val="36350667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543E6-3ED5-D2D5-8508-8A2927EF722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00C993D-9806-FBA7-85D0-106DD43AF866}"/>
              </a:ext>
            </a:extLst>
          </p:cNvPr>
          <p:cNvSpPr>
            <a:spLocks noGrp="1"/>
          </p:cNvSpPr>
          <p:nvPr>
            <p:ph type="title"/>
          </p:nvPr>
        </p:nvSpPr>
        <p:spPr/>
        <p:txBody>
          <a:bodyPr/>
          <a:lstStyle/>
          <a:p>
            <a:r>
              <a:rPr lang="de-DE" dirty="0"/>
              <a:t>1. Petrus 1,12</a:t>
            </a:r>
          </a:p>
        </p:txBody>
      </p:sp>
      <p:sp>
        <p:nvSpPr>
          <p:cNvPr id="3" name="Inhaltsplatzhalter 2">
            <a:extLst>
              <a:ext uri="{FF2B5EF4-FFF2-40B4-BE49-F238E27FC236}">
                <a16:creationId xmlns:a16="http://schemas.microsoft.com/office/drawing/2014/main" id="{8AD4ABC5-05CE-A2BE-B373-D1763C9F847A}"/>
              </a:ext>
            </a:extLst>
          </p:cNvPr>
          <p:cNvSpPr>
            <a:spLocks noGrp="1"/>
          </p:cNvSpPr>
          <p:nvPr>
            <p:ph idx="1"/>
          </p:nvPr>
        </p:nvSpPr>
        <p:spPr/>
        <p:txBody>
          <a:bodyPr>
            <a:normAutofit/>
          </a:bodyPr>
          <a:lstStyle/>
          <a:p>
            <a:pPr marL="0" indent="0">
              <a:buNone/>
            </a:pPr>
            <a:r>
              <a:rPr lang="de-DE" i="1" dirty="0"/>
              <a:t>Ihnen wurde geoffenbart, dass sie nicht sich selbst, sondern uns dienten mit dem, was euch jetzt bekannt gemacht worden ist durch diejenigen, welche euch </a:t>
            </a:r>
            <a:r>
              <a:rPr lang="de-DE" b="1" i="1" dirty="0">
                <a:solidFill>
                  <a:srgbClr val="C00000"/>
                </a:solidFill>
              </a:rPr>
              <a:t>das Evangelium </a:t>
            </a:r>
            <a:r>
              <a:rPr lang="de-DE" i="1" dirty="0"/>
              <a:t>verkündigt haben im Heiligen Geist, der vom Himmel gesandt wurde — </a:t>
            </a:r>
            <a:r>
              <a:rPr lang="de-DE" b="1" i="1" dirty="0">
                <a:solidFill>
                  <a:srgbClr val="C00000"/>
                </a:solidFill>
              </a:rPr>
              <a:t>Dinge, in welche auch die Engel hineinzuschauen begehren</a:t>
            </a:r>
            <a:r>
              <a:rPr lang="de-DE" i="1" dirty="0"/>
              <a:t>. </a:t>
            </a:r>
            <a:endParaRPr lang="de-DE" b="1" i="1" dirty="0">
              <a:solidFill>
                <a:srgbClr val="C00000"/>
              </a:solidFill>
            </a:endParaRPr>
          </a:p>
        </p:txBody>
      </p:sp>
    </p:spTree>
    <p:extLst>
      <p:ext uri="{BB962C8B-B14F-4D97-AF65-F5344CB8AC3E}">
        <p14:creationId xmlns:p14="http://schemas.microsoft.com/office/powerpoint/2010/main" val="1862896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9B4C9-5D4E-220E-DB43-9BFCC654919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D82B714-1487-06F5-B8FA-1FA68B88A48F}"/>
              </a:ext>
            </a:extLst>
          </p:cNvPr>
          <p:cNvSpPr>
            <a:spLocks noGrp="1"/>
          </p:cNvSpPr>
          <p:nvPr>
            <p:ph type="title"/>
          </p:nvPr>
        </p:nvSpPr>
        <p:spPr/>
        <p:txBody>
          <a:bodyPr/>
          <a:lstStyle/>
          <a:p>
            <a:r>
              <a:rPr lang="de-DE" dirty="0"/>
              <a:t>2. Mose 37,1-9</a:t>
            </a:r>
          </a:p>
        </p:txBody>
      </p:sp>
      <p:sp>
        <p:nvSpPr>
          <p:cNvPr id="3" name="Inhaltsplatzhalter 2">
            <a:extLst>
              <a:ext uri="{FF2B5EF4-FFF2-40B4-BE49-F238E27FC236}">
                <a16:creationId xmlns:a16="http://schemas.microsoft.com/office/drawing/2014/main" id="{FF2AEFD4-6C85-C13D-2289-67C05E99ED87}"/>
              </a:ext>
            </a:extLst>
          </p:cNvPr>
          <p:cNvSpPr>
            <a:spLocks noGrp="1"/>
          </p:cNvSpPr>
          <p:nvPr>
            <p:ph idx="1"/>
          </p:nvPr>
        </p:nvSpPr>
        <p:spPr/>
        <p:txBody>
          <a:bodyPr>
            <a:normAutofit fontScale="85000" lnSpcReduction="20000"/>
          </a:bodyPr>
          <a:lstStyle/>
          <a:p>
            <a:pPr marL="0" indent="0">
              <a:buNone/>
            </a:pPr>
            <a:r>
              <a:rPr lang="de-DE" b="1" i="1" dirty="0">
                <a:solidFill>
                  <a:srgbClr val="C00000"/>
                </a:solidFill>
              </a:rPr>
              <a:t>Und </a:t>
            </a:r>
            <a:r>
              <a:rPr lang="de-DE" b="1" i="1" dirty="0" err="1">
                <a:solidFill>
                  <a:srgbClr val="C00000"/>
                </a:solidFill>
              </a:rPr>
              <a:t>Bezaleel</a:t>
            </a:r>
            <a:r>
              <a:rPr lang="de-DE" b="1" i="1" dirty="0">
                <a:solidFill>
                  <a:srgbClr val="C00000"/>
                </a:solidFill>
              </a:rPr>
              <a:t> fertigte die Lade aus Akazienholz an</a:t>
            </a:r>
            <a:r>
              <a:rPr lang="de-DE" i="1" dirty="0"/>
              <a:t>, zweieinhalb Ellen war ihre Länge, anderthalb Ellen ihre Breite und anderthalb Ellen ihre Höhe. 2 Und er überzog sie mit reinem Gold inwendig und auswendig, und machte daran einen goldenen Kranz ringsum. 3 Und er goss für sie vier goldene Ringe an ihre vier Ecken, zwei Ringe auf der einen Seite und zwei Ringe auf der anderen Seite. 4 Und er stellte Tragstangen aus Akazienholz her und überzog sie mit Gold 5 und steckte die Stangen in die Ringe an den Seiten der Lade, damit man sie tragen konnte. 6 </a:t>
            </a:r>
            <a:r>
              <a:rPr lang="de-DE" b="1" i="1" dirty="0">
                <a:solidFill>
                  <a:srgbClr val="C00000"/>
                </a:solidFill>
              </a:rPr>
              <a:t>Und er fertigte den Sühnedeckel aus reinem Gold an</a:t>
            </a:r>
            <a:r>
              <a:rPr lang="de-DE" i="1" dirty="0"/>
              <a:t>, zweieinhalb Ellen war seine Länge und anderthalb Ellen seine Breite. 7 Und er fertigte </a:t>
            </a:r>
            <a:r>
              <a:rPr lang="de-DE" b="1" i="1" dirty="0">
                <a:solidFill>
                  <a:srgbClr val="C00000"/>
                </a:solidFill>
              </a:rPr>
              <a:t>zwei Cherubim aus Gold </a:t>
            </a:r>
            <a:r>
              <a:rPr lang="de-DE" i="1" dirty="0"/>
              <a:t>an; in getriebener Arbeit machte er sie, an den beiden Enden des Sühnedeckels, 8 einen Cherub an dem einen Ende und den anderen Cherub an dem anderen Ende; aus einem Stück mit dem Sühnedeckel machte er die Cherubim an den beiden Enden. 9 Und die Cherubim breiteten ihre Flügel darüber aus und schirmten mit ihren Flügeln den Sühnedeckel, und ihre Angesichter waren einander zugewandt; </a:t>
            </a:r>
            <a:r>
              <a:rPr lang="de-DE" b="1" i="1" dirty="0">
                <a:solidFill>
                  <a:srgbClr val="C00000"/>
                </a:solidFill>
              </a:rPr>
              <a:t>die Angesichter der Cherubim sahen auf den Sühnedeckel</a:t>
            </a:r>
            <a:r>
              <a:rPr lang="de-DE" i="1" dirty="0"/>
              <a:t>. </a:t>
            </a:r>
            <a:endParaRPr lang="de-DE" b="1" i="1" dirty="0">
              <a:solidFill>
                <a:srgbClr val="C00000"/>
              </a:solidFill>
            </a:endParaRPr>
          </a:p>
        </p:txBody>
      </p:sp>
    </p:spTree>
    <p:extLst>
      <p:ext uri="{BB962C8B-B14F-4D97-AF65-F5344CB8AC3E}">
        <p14:creationId xmlns:p14="http://schemas.microsoft.com/office/powerpoint/2010/main" val="5389563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3BE9B-9F33-C85C-EADE-48EB55AB3DE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9025403-455C-F672-6DC3-F9EF9F8F26F0}"/>
              </a:ext>
            </a:extLst>
          </p:cNvPr>
          <p:cNvSpPr>
            <a:spLocks noGrp="1"/>
          </p:cNvSpPr>
          <p:nvPr>
            <p:ph type="title"/>
          </p:nvPr>
        </p:nvSpPr>
        <p:spPr/>
        <p:txBody>
          <a:bodyPr/>
          <a:lstStyle/>
          <a:p>
            <a:r>
              <a:rPr lang="de-DE" dirty="0"/>
              <a:t>Wie alles begann 325.3</a:t>
            </a:r>
          </a:p>
        </p:txBody>
      </p:sp>
      <p:sp>
        <p:nvSpPr>
          <p:cNvPr id="3" name="Inhaltsplatzhalter 2">
            <a:extLst>
              <a:ext uri="{FF2B5EF4-FFF2-40B4-BE49-F238E27FC236}">
                <a16:creationId xmlns:a16="http://schemas.microsoft.com/office/drawing/2014/main" id="{16275784-6F51-F1B9-F276-0C27FA1820EF}"/>
              </a:ext>
            </a:extLst>
          </p:cNvPr>
          <p:cNvSpPr>
            <a:spLocks noGrp="1"/>
          </p:cNvSpPr>
          <p:nvPr>
            <p:ph idx="1"/>
          </p:nvPr>
        </p:nvSpPr>
        <p:spPr/>
        <p:txBody>
          <a:bodyPr>
            <a:normAutofit/>
          </a:bodyPr>
          <a:lstStyle/>
          <a:p>
            <a:pPr marL="0" indent="0">
              <a:buNone/>
            </a:pPr>
            <a:r>
              <a:rPr lang="de-DE" dirty="0"/>
              <a:t>Hinter dem zweiten Vorhang befand sich </a:t>
            </a:r>
            <a:r>
              <a:rPr lang="de-DE" b="1" dirty="0">
                <a:solidFill>
                  <a:srgbClr val="C00000"/>
                </a:solidFill>
              </a:rPr>
              <a:t>das Allerheiligste, der Mittelpunkt des symbolischen Sühnungs- und Mittlerdienstes, das als Bindeglied zwischen Himmel und Erde fungierte</a:t>
            </a:r>
            <a:r>
              <a:rPr lang="de-DE" dirty="0"/>
              <a:t>. Hier stand die Bundeslade, eine Truhe aus Akazienholz, die innen und außen mit Gold überzogen und oben mit einer goldenen Leiste verziert war. Sie diente als Aufbewahrungsort für die Steintafeln, auf die Gott selbst die Zehn Gebote geschrieben hatte. Sie wurde deshalb »Lade des Zeugnisses« (2. Mose 25,21.22 </a:t>
            </a:r>
            <a:r>
              <a:rPr lang="de-DE" dirty="0" err="1"/>
              <a:t>Elb</a:t>
            </a:r>
            <a:r>
              <a:rPr lang="de-DE" dirty="0"/>
              <a:t>.) oder »Lade des Bundes« genannt (4. Mose 10,33b), weil die Zehn Gebote die Grundlage des Bundes zwischen Gott und Israel bildeten. </a:t>
            </a:r>
            <a:endParaRPr lang="de-DE" b="1" dirty="0">
              <a:solidFill>
                <a:srgbClr val="C00000"/>
              </a:solidFill>
            </a:endParaRPr>
          </a:p>
        </p:txBody>
      </p:sp>
    </p:spTree>
    <p:extLst>
      <p:ext uri="{BB962C8B-B14F-4D97-AF65-F5344CB8AC3E}">
        <p14:creationId xmlns:p14="http://schemas.microsoft.com/office/powerpoint/2010/main" val="559303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1D3F6-68A4-FDDA-35ED-41A820A81E7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AE5C6EA-3C9E-183C-D0FA-0149585241A0}"/>
              </a:ext>
            </a:extLst>
          </p:cNvPr>
          <p:cNvSpPr>
            <a:spLocks noGrp="1"/>
          </p:cNvSpPr>
          <p:nvPr>
            <p:ph type="title"/>
          </p:nvPr>
        </p:nvSpPr>
        <p:spPr/>
        <p:txBody>
          <a:bodyPr/>
          <a:lstStyle/>
          <a:p>
            <a:r>
              <a:rPr lang="de-DE" dirty="0"/>
              <a:t>2. Mose 35,1-4</a:t>
            </a:r>
          </a:p>
        </p:txBody>
      </p:sp>
      <p:sp>
        <p:nvSpPr>
          <p:cNvPr id="3" name="Inhaltsplatzhalter 2">
            <a:extLst>
              <a:ext uri="{FF2B5EF4-FFF2-40B4-BE49-F238E27FC236}">
                <a16:creationId xmlns:a16="http://schemas.microsoft.com/office/drawing/2014/main" id="{855E8D23-C3C3-E686-A344-F991F3853BA6}"/>
              </a:ext>
            </a:extLst>
          </p:cNvPr>
          <p:cNvSpPr>
            <a:spLocks noGrp="1"/>
          </p:cNvSpPr>
          <p:nvPr>
            <p:ph idx="1"/>
          </p:nvPr>
        </p:nvSpPr>
        <p:spPr/>
        <p:txBody>
          <a:bodyPr>
            <a:normAutofit/>
          </a:bodyPr>
          <a:lstStyle/>
          <a:p>
            <a:pPr marL="0" indent="0">
              <a:buNone/>
            </a:pPr>
            <a:r>
              <a:rPr lang="de-DE" i="1" dirty="0"/>
              <a:t>Und Mose versammelte die ganze Gemeinde der Kinder Israels und sprach zu ihnen: Das sind die Worte, die der HERR geboten hat, dass ihr sie tun sollt: 2 </a:t>
            </a:r>
            <a:r>
              <a:rPr lang="de-DE" b="1" i="1" dirty="0">
                <a:solidFill>
                  <a:srgbClr val="C00000"/>
                </a:solidFill>
              </a:rPr>
              <a:t>Sechs Tage soll gearbeitet werden, aber der siebte Tag soll euch heilig sein, dass ihr die Sabbatruhe des HERRN feiert.</a:t>
            </a:r>
            <a:r>
              <a:rPr lang="de-DE" i="1" dirty="0"/>
              <a:t> Wer da Arbeit verrichtet, der soll sterben. 3 Am Sabbattag sollt ihr kein Feuer anzünden in allen euren Wohnungen!</a:t>
            </a:r>
            <a:endParaRPr lang="de-DE" b="1" i="1" dirty="0">
              <a:solidFill>
                <a:srgbClr val="C00000"/>
              </a:solidFill>
            </a:endParaRPr>
          </a:p>
        </p:txBody>
      </p:sp>
    </p:spTree>
    <p:extLst>
      <p:ext uri="{BB962C8B-B14F-4D97-AF65-F5344CB8AC3E}">
        <p14:creationId xmlns:p14="http://schemas.microsoft.com/office/powerpoint/2010/main" val="26351819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866CB-B0BE-BEF1-C0A1-2DF6FFD9926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BE0B73E-D57E-3C54-9D19-EC3223B0ACCA}"/>
              </a:ext>
            </a:extLst>
          </p:cNvPr>
          <p:cNvSpPr>
            <a:spLocks noGrp="1"/>
          </p:cNvSpPr>
          <p:nvPr>
            <p:ph type="title"/>
          </p:nvPr>
        </p:nvSpPr>
        <p:spPr/>
        <p:txBody>
          <a:bodyPr/>
          <a:lstStyle/>
          <a:p>
            <a:r>
              <a:rPr lang="de-DE" dirty="0"/>
              <a:t>Wie alles begann 325.4</a:t>
            </a:r>
          </a:p>
        </p:txBody>
      </p:sp>
      <p:sp>
        <p:nvSpPr>
          <p:cNvPr id="3" name="Inhaltsplatzhalter 2">
            <a:extLst>
              <a:ext uri="{FF2B5EF4-FFF2-40B4-BE49-F238E27FC236}">
                <a16:creationId xmlns:a16="http://schemas.microsoft.com/office/drawing/2014/main" id="{68B52BFC-0528-D7E2-8E48-84EBD16BE642}"/>
              </a:ext>
            </a:extLst>
          </p:cNvPr>
          <p:cNvSpPr>
            <a:spLocks noGrp="1"/>
          </p:cNvSpPr>
          <p:nvPr>
            <p:ph idx="1"/>
          </p:nvPr>
        </p:nvSpPr>
        <p:spPr/>
        <p:txBody>
          <a:bodyPr>
            <a:normAutofit/>
          </a:bodyPr>
          <a:lstStyle/>
          <a:p>
            <a:pPr marL="0" indent="0">
              <a:buNone/>
            </a:pPr>
            <a:r>
              <a:rPr lang="de-DE" dirty="0"/>
              <a:t>Die Deckplatte der heiligen Lade wurde »Gnadenthron« genannt (2. Mose 25,17a). Sie war aus einem einzigen massiven Stück Gold gearbeitet und wurde an beiden Enden von zwei goldenen Cherubim überragt. Ein Flügel jedes Engels war nach oben gerichtet, während der andere den Körper als Zeichen der Ehrfurcht und Demut umhüllte (vgl. mit Hesekiel 1,11). </a:t>
            </a:r>
            <a:r>
              <a:rPr lang="de-DE" b="1" dirty="0">
                <a:solidFill>
                  <a:srgbClr val="C00000"/>
                </a:solidFill>
              </a:rPr>
              <a:t>Die Haltung der Cherubim, die sich einander zuwandten und auf die Lade hinabschauten, zeigt die Ehrfurcht, mit der die himmlischen Heerscharen Gottes Gesetz betrachten. Sie verrät auch ihr Interesse am Erlösungsplan.</a:t>
            </a:r>
            <a:r>
              <a:rPr lang="de-DE" dirty="0"/>
              <a:t> </a:t>
            </a:r>
            <a:endParaRPr lang="de-DE" b="1" dirty="0">
              <a:solidFill>
                <a:srgbClr val="C00000"/>
              </a:solidFill>
            </a:endParaRPr>
          </a:p>
        </p:txBody>
      </p:sp>
    </p:spTree>
    <p:extLst>
      <p:ext uri="{BB962C8B-B14F-4D97-AF65-F5344CB8AC3E}">
        <p14:creationId xmlns:p14="http://schemas.microsoft.com/office/powerpoint/2010/main" val="11624525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36430-65D6-F6B4-306F-A3610D95CB5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1895654-F973-E20C-4009-F7E6C3D7F996}"/>
              </a:ext>
            </a:extLst>
          </p:cNvPr>
          <p:cNvSpPr>
            <a:spLocks noGrp="1"/>
          </p:cNvSpPr>
          <p:nvPr>
            <p:ph type="title"/>
          </p:nvPr>
        </p:nvSpPr>
        <p:spPr/>
        <p:txBody>
          <a:bodyPr/>
          <a:lstStyle/>
          <a:p>
            <a:r>
              <a:rPr lang="de-DE" dirty="0"/>
              <a:t>Wie alles begann 326.1</a:t>
            </a:r>
          </a:p>
        </p:txBody>
      </p:sp>
      <p:sp>
        <p:nvSpPr>
          <p:cNvPr id="3" name="Inhaltsplatzhalter 2">
            <a:extLst>
              <a:ext uri="{FF2B5EF4-FFF2-40B4-BE49-F238E27FC236}">
                <a16:creationId xmlns:a16="http://schemas.microsoft.com/office/drawing/2014/main" id="{4E6F4FBC-0C4E-3088-1E6E-9F9FDFE22F7B}"/>
              </a:ext>
            </a:extLst>
          </p:cNvPr>
          <p:cNvSpPr>
            <a:spLocks noGrp="1"/>
          </p:cNvSpPr>
          <p:nvPr>
            <p:ph idx="1"/>
          </p:nvPr>
        </p:nvSpPr>
        <p:spPr/>
        <p:txBody>
          <a:bodyPr>
            <a:normAutofit/>
          </a:bodyPr>
          <a:lstStyle/>
          <a:p>
            <a:pPr marL="0" indent="0">
              <a:buNone/>
            </a:pPr>
            <a:r>
              <a:rPr lang="de-DE" dirty="0"/>
              <a:t>Das Gesetz Gottes, das in der Lade aufbewahrt wurde, war </a:t>
            </a:r>
            <a:r>
              <a:rPr lang="de-DE" b="1" dirty="0">
                <a:solidFill>
                  <a:srgbClr val="C00000"/>
                </a:solidFill>
              </a:rPr>
              <a:t>der zentrale Maßstab für Gerechtigkeit und Gericht</a:t>
            </a:r>
            <a:r>
              <a:rPr lang="de-DE" dirty="0"/>
              <a:t>. Dieses Gesetz verurteilte den Übertreter zum Tod, aber </a:t>
            </a:r>
            <a:r>
              <a:rPr lang="de-DE" b="1" dirty="0">
                <a:solidFill>
                  <a:srgbClr val="C00000"/>
                </a:solidFill>
              </a:rPr>
              <a:t>über dem Gesetz befand sich der Gnadenthron, auf dem sich Gottes Gegenwart offenbarte und von dem aus - aufgrund des Sühnopfers - der reumütige Sünder Vergebung erhielt</a:t>
            </a:r>
            <a:r>
              <a:rPr lang="de-DE" dirty="0"/>
              <a:t>. Auf diese Weise zeigen schon die symbolischen Gegenstände und Handlungen im Heiligtum, was für die Erlösung gilt, die Christus vollbracht hat: </a:t>
            </a:r>
            <a:r>
              <a:rPr lang="de-DE" b="1" dirty="0">
                <a:solidFill>
                  <a:srgbClr val="C00000"/>
                </a:solidFill>
              </a:rPr>
              <a:t>»Gnade und Wahrheit sind sich begegnet, Gerechtigkeit und Frieden haben sich geküsst“ </a:t>
            </a:r>
            <a:r>
              <a:rPr lang="de-DE" dirty="0"/>
              <a:t>(Psalm 85,11 </a:t>
            </a:r>
            <a:r>
              <a:rPr lang="de-DE" dirty="0" err="1"/>
              <a:t>Elb</a:t>
            </a:r>
            <a:r>
              <a:rPr lang="de-DE" dirty="0"/>
              <a:t>.).</a:t>
            </a:r>
            <a:endParaRPr lang="de-DE" b="1" dirty="0">
              <a:solidFill>
                <a:srgbClr val="C00000"/>
              </a:solidFill>
            </a:endParaRPr>
          </a:p>
        </p:txBody>
      </p:sp>
    </p:spTree>
    <p:extLst>
      <p:ext uri="{BB962C8B-B14F-4D97-AF65-F5344CB8AC3E}">
        <p14:creationId xmlns:p14="http://schemas.microsoft.com/office/powerpoint/2010/main" val="7705837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F10F1-8186-236C-F04A-8BB14A80AF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4CFB3E9-12BF-29CC-47F5-A28919218B03}"/>
              </a:ext>
            </a:extLst>
          </p:cNvPr>
          <p:cNvSpPr>
            <a:spLocks noGrp="1"/>
          </p:cNvSpPr>
          <p:nvPr>
            <p:ph type="title"/>
          </p:nvPr>
        </p:nvSpPr>
        <p:spPr/>
        <p:txBody>
          <a:bodyPr/>
          <a:lstStyle/>
          <a:p>
            <a:r>
              <a:rPr lang="de-DE" dirty="0"/>
              <a:t>Psalm 40,8.9</a:t>
            </a:r>
          </a:p>
        </p:txBody>
      </p:sp>
      <p:sp>
        <p:nvSpPr>
          <p:cNvPr id="3" name="Inhaltsplatzhalter 2">
            <a:extLst>
              <a:ext uri="{FF2B5EF4-FFF2-40B4-BE49-F238E27FC236}">
                <a16:creationId xmlns:a16="http://schemas.microsoft.com/office/drawing/2014/main" id="{0307C224-DB46-E3D4-8BA9-D97029E20673}"/>
              </a:ext>
            </a:extLst>
          </p:cNvPr>
          <p:cNvSpPr>
            <a:spLocks noGrp="1"/>
          </p:cNvSpPr>
          <p:nvPr>
            <p:ph idx="1"/>
          </p:nvPr>
        </p:nvSpPr>
        <p:spPr/>
        <p:txBody>
          <a:bodyPr>
            <a:normAutofit/>
          </a:bodyPr>
          <a:lstStyle/>
          <a:p>
            <a:pPr marL="0" indent="0">
              <a:buNone/>
            </a:pPr>
            <a:r>
              <a:rPr lang="de-DE" i="1" dirty="0"/>
              <a:t>Da sprach ich: Siehe, ich komme, in der Buchrolle steht von mir geschrieben; 9 deinen Willen zu tun, mein Gott, begehre ich, und </a:t>
            </a:r>
            <a:r>
              <a:rPr lang="de-DE" b="1" i="1" dirty="0">
                <a:solidFill>
                  <a:srgbClr val="C00000"/>
                </a:solidFill>
              </a:rPr>
              <a:t>dein Gesetz ist in meinem Herzen</a:t>
            </a:r>
            <a:r>
              <a:rPr lang="de-DE" i="1" dirty="0"/>
              <a:t>. </a:t>
            </a:r>
            <a:endParaRPr lang="de-DE" b="1" i="1" dirty="0">
              <a:solidFill>
                <a:srgbClr val="C00000"/>
              </a:solidFill>
            </a:endParaRPr>
          </a:p>
        </p:txBody>
      </p:sp>
    </p:spTree>
    <p:extLst>
      <p:ext uri="{BB962C8B-B14F-4D97-AF65-F5344CB8AC3E}">
        <p14:creationId xmlns:p14="http://schemas.microsoft.com/office/powerpoint/2010/main" val="1150497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A742F-4A80-BD0A-6DDC-352A75195CC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DF63E52-35D2-6D0A-1BF3-E28EAEB06CB8}"/>
              </a:ext>
            </a:extLst>
          </p:cNvPr>
          <p:cNvSpPr>
            <a:spLocks noGrp="1"/>
          </p:cNvSpPr>
          <p:nvPr>
            <p:ph type="title"/>
          </p:nvPr>
        </p:nvSpPr>
        <p:spPr/>
        <p:txBody>
          <a:bodyPr/>
          <a:lstStyle/>
          <a:p>
            <a:r>
              <a:rPr lang="de-DE" dirty="0"/>
              <a:t>Jakobus 2,12</a:t>
            </a:r>
          </a:p>
        </p:txBody>
      </p:sp>
      <p:sp>
        <p:nvSpPr>
          <p:cNvPr id="3" name="Inhaltsplatzhalter 2">
            <a:extLst>
              <a:ext uri="{FF2B5EF4-FFF2-40B4-BE49-F238E27FC236}">
                <a16:creationId xmlns:a16="http://schemas.microsoft.com/office/drawing/2014/main" id="{39E2FC7B-6DDA-0988-BC46-3EB205E1A6B3}"/>
              </a:ext>
            </a:extLst>
          </p:cNvPr>
          <p:cNvSpPr>
            <a:spLocks noGrp="1"/>
          </p:cNvSpPr>
          <p:nvPr>
            <p:ph idx="1"/>
          </p:nvPr>
        </p:nvSpPr>
        <p:spPr/>
        <p:txBody>
          <a:bodyPr>
            <a:normAutofit/>
          </a:bodyPr>
          <a:lstStyle/>
          <a:p>
            <a:pPr marL="0" indent="0">
              <a:buNone/>
            </a:pPr>
            <a:r>
              <a:rPr lang="de-DE" i="1" dirty="0"/>
              <a:t>Redet und handelt als solche, die </a:t>
            </a:r>
            <a:r>
              <a:rPr lang="de-DE" b="1" i="1" dirty="0">
                <a:solidFill>
                  <a:srgbClr val="C00000"/>
                </a:solidFill>
              </a:rPr>
              <a:t>durch das Gesetz der Freiheit gerichtet</a:t>
            </a:r>
            <a:r>
              <a:rPr lang="de-DE" i="1" dirty="0"/>
              <a:t> werden sollen!</a:t>
            </a:r>
            <a:endParaRPr lang="de-DE" b="1" i="1" dirty="0">
              <a:solidFill>
                <a:srgbClr val="C00000"/>
              </a:solidFill>
            </a:endParaRPr>
          </a:p>
        </p:txBody>
      </p:sp>
    </p:spTree>
    <p:extLst>
      <p:ext uri="{BB962C8B-B14F-4D97-AF65-F5344CB8AC3E}">
        <p14:creationId xmlns:p14="http://schemas.microsoft.com/office/powerpoint/2010/main" val="11477988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F67BA-E070-01EF-13C7-04F11470757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4AC9577-294C-648E-F096-7F5C9B571744}"/>
              </a:ext>
            </a:extLst>
          </p:cNvPr>
          <p:cNvSpPr>
            <a:spLocks noGrp="1"/>
          </p:cNvSpPr>
          <p:nvPr>
            <p:ph type="title"/>
          </p:nvPr>
        </p:nvSpPr>
        <p:spPr/>
        <p:txBody>
          <a:bodyPr/>
          <a:lstStyle/>
          <a:p>
            <a:r>
              <a:rPr lang="de-DE" dirty="0"/>
              <a:t>Hebräer 8,10-12</a:t>
            </a:r>
          </a:p>
        </p:txBody>
      </p:sp>
      <p:sp>
        <p:nvSpPr>
          <p:cNvPr id="3" name="Inhaltsplatzhalter 2">
            <a:extLst>
              <a:ext uri="{FF2B5EF4-FFF2-40B4-BE49-F238E27FC236}">
                <a16:creationId xmlns:a16="http://schemas.microsoft.com/office/drawing/2014/main" id="{FB2C73DE-0607-D082-A852-86AC3AB5EAEE}"/>
              </a:ext>
            </a:extLst>
          </p:cNvPr>
          <p:cNvSpPr>
            <a:spLocks noGrp="1"/>
          </p:cNvSpPr>
          <p:nvPr>
            <p:ph idx="1"/>
          </p:nvPr>
        </p:nvSpPr>
        <p:spPr/>
        <p:txBody>
          <a:bodyPr>
            <a:normAutofit/>
          </a:bodyPr>
          <a:lstStyle/>
          <a:p>
            <a:pPr marL="0" indent="0">
              <a:buNone/>
            </a:pPr>
            <a:r>
              <a:rPr lang="de-DE" i="1" dirty="0"/>
              <a:t>sondern das ist der Bund, den ich mit dem Haus Israel schließen werde nach jenen Tagen, spricht der Herr: </a:t>
            </a:r>
            <a:r>
              <a:rPr lang="de-DE" b="1" i="1" dirty="0">
                <a:solidFill>
                  <a:srgbClr val="C00000"/>
                </a:solidFill>
              </a:rPr>
              <a:t>Ich will ihnen meine Gesetze in den Sinn geben und sie in ihre Herzen schreiben</a:t>
            </a:r>
            <a:r>
              <a:rPr lang="de-DE" i="1" dirty="0"/>
              <a:t>; und ich will ihr Gott sein, und sie sollen mein Volk sein. 11 Und es wird keiner mehr seinen Nächsten und keiner mehr seinen Bruder lehren und sagen: Erkenne den Herrn! Denn es werden mich alle kennen, vom Kleinsten bis zum Größten unter ihnen; 12 </a:t>
            </a:r>
            <a:r>
              <a:rPr lang="de-DE" b="1" i="1" dirty="0">
                <a:solidFill>
                  <a:srgbClr val="C00000"/>
                </a:solidFill>
              </a:rPr>
              <a:t>denn ich werde gnädig sein gegen ihre Ungerechtigkeiten, und an ihre Sünden und ihre Gesetzlosigkeiten werde ich nicht mehr gedenken</a:t>
            </a:r>
            <a:r>
              <a:rPr lang="de-DE" i="1" dirty="0"/>
              <a:t>.«[2] </a:t>
            </a:r>
            <a:endParaRPr lang="de-DE" b="1" i="1" dirty="0">
              <a:solidFill>
                <a:srgbClr val="C00000"/>
              </a:solidFill>
            </a:endParaRPr>
          </a:p>
        </p:txBody>
      </p:sp>
    </p:spTree>
    <p:extLst>
      <p:ext uri="{BB962C8B-B14F-4D97-AF65-F5344CB8AC3E}">
        <p14:creationId xmlns:p14="http://schemas.microsoft.com/office/powerpoint/2010/main" val="27806974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22001-0491-4525-B45F-DBC7989FF0D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D3A71DF-A52A-639E-11C6-B2B34E3B4CF7}"/>
              </a:ext>
            </a:extLst>
          </p:cNvPr>
          <p:cNvSpPr>
            <a:spLocks noGrp="1"/>
          </p:cNvSpPr>
          <p:nvPr>
            <p:ph type="title"/>
          </p:nvPr>
        </p:nvSpPr>
        <p:spPr/>
        <p:txBody>
          <a:bodyPr/>
          <a:lstStyle/>
          <a:p>
            <a:r>
              <a:rPr lang="de-DE" dirty="0"/>
              <a:t>Johannes 14,15</a:t>
            </a:r>
          </a:p>
        </p:txBody>
      </p:sp>
      <p:sp>
        <p:nvSpPr>
          <p:cNvPr id="3" name="Inhaltsplatzhalter 2">
            <a:extLst>
              <a:ext uri="{FF2B5EF4-FFF2-40B4-BE49-F238E27FC236}">
                <a16:creationId xmlns:a16="http://schemas.microsoft.com/office/drawing/2014/main" id="{00131019-C719-486B-3F12-55AA4414A4E5}"/>
              </a:ext>
            </a:extLst>
          </p:cNvPr>
          <p:cNvSpPr>
            <a:spLocks noGrp="1"/>
          </p:cNvSpPr>
          <p:nvPr>
            <p:ph idx="1"/>
          </p:nvPr>
        </p:nvSpPr>
        <p:spPr/>
        <p:txBody>
          <a:bodyPr>
            <a:normAutofit/>
          </a:bodyPr>
          <a:lstStyle/>
          <a:p>
            <a:pPr marL="0" indent="0">
              <a:buNone/>
            </a:pPr>
            <a:r>
              <a:rPr lang="de-DE" i="1" dirty="0"/>
              <a:t> </a:t>
            </a:r>
            <a:r>
              <a:rPr lang="de-DE" b="1" i="1" dirty="0">
                <a:solidFill>
                  <a:srgbClr val="C00000"/>
                </a:solidFill>
              </a:rPr>
              <a:t>Liebt</a:t>
            </a:r>
            <a:r>
              <a:rPr lang="de-DE" i="1" dirty="0"/>
              <a:t> ihr mich, so </a:t>
            </a:r>
            <a:r>
              <a:rPr lang="de-DE" b="1" i="1" dirty="0">
                <a:solidFill>
                  <a:srgbClr val="C00000"/>
                </a:solidFill>
              </a:rPr>
              <a:t>haltet meine Gebote</a:t>
            </a:r>
            <a:r>
              <a:rPr lang="de-DE" i="1" dirty="0"/>
              <a:t>!</a:t>
            </a:r>
            <a:endParaRPr lang="de-DE" b="1" i="1" dirty="0">
              <a:solidFill>
                <a:srgbClr val="C00000"/>
              </a:solidFill>
            </a:endParaRPr>
          </a:p>
        </p:txBody>
      </p:sp>
    </p:spTree>
    <p:extLst>
      <p:ext uri="{BB962C8B-B14F-4D97-AF65-F5344CB8AC3E}">
        <p14:creationId xmlns:p14="http://schemas.microsoft.com/office/powerpoint/2010/main" val="31357161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EDAF6-55E1-EE31-CE17-DD48183FBF8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EFD3EDB-0386-4558-F6F1-C02E22178E48}"/>
              </a:ext>
            </a:extLst>
          </p:cNvPr>
          <p:cNvSpPr>
            <a:spLocks noGrp="1"/>
          </p:cNvSpPr>
          <p:nvPr>
            <p:ph type="title"/>
          </p:nvPr>
        </p:nvSpPr>
        <p:spPr/>
        <p:txBody>
          <a:bodyPr/>
          <a:lstStyle/>
          <a:p>
            <a:r>
              <a:rPr lang="de-DE" dirty="0"/>
              <a:t>2. Mose 37,10-16</a:t>
            </a:r>
          </a:p>
        </p:txBody>
      </p:sp>
      <p:sp>
        <p:nvSpPr>
          <p:cNvPr id="3" name="Inhaltsplatzhalter 2">
            <a:extLst>
              <a:ext uri="{FF2B5EF4-FFF2-40B4-BE49-F238E27FC236}">
                <a16:creationId xmlns:a16="http://schemas.microsoft.com/office/drawing/2014/main" id="{DC59F1B0-F5E6-59AC-A948-89CF28BEA6C5}"/>
              </a:ext>
            </a:extLst>
          </p:cNvPr>
          <p:cNvSpPr>
            <a:spLocks noGrp="1"/>
          </p:cNvSpPr>
          <p:nvPr>
            <p:ph idx="1"/>
          </p:nvPr>
        </p:nvSpPr>
        <p:spPr/>
        <p:txBody>
          <a:bodyPr>
            <a:normAutofit fontScale="92500" lnSpcReduction="10000"/>
          </a:bodyPr>
          <a:lstStyle/>
          <a:p>
            <a:pPr marL="0" indent="0">
              <a:buNone/>
            </a:pPr>
            <a:r>
              <a:rPr lang="de-DE" i="1" dirty="0"/>
              <a:t>Und er stellte </a:t>
            </a:r>
            <a:r>
              <a:rPr lang="de-DE" b="1" i="1" dirty="0">
                <a:solidFill>
                  <a:srgbClr val="C00000"/>
                </a:solidFill>
              </a:rPr>
              <a:t>den Tisch </a:t>
            </a:r>
            <a:r>
              <a:rPr lang="de-DE" i="1" dirty="0"/>
              <a:t>aus Akazienholz her; zwei Ellen war seine Länge und eine Elle seine Breite und anderthalb Ellen seine Höhe, 11 und er überzog ihn mit reinem Gold und versah ihn ringsum mit einem goldenen Kranz. 12 Und er brachte an ihm ringsum eine Leiste an, eine Handbreit hoch, und befestigte an seiner Leiste ringsum [wieder] einen goldenen Kranz. 13 Und er goss für ihn vier goldene Ringe und brachte sie an den vier Ecken seiner vier Füße an; 14 dicht unter der Leiste waren die Ringe, zur Aufnahme der Tragstangen, damit man den Tisch tragen konnte. 15 Und er machte die Tragstangen aus Akazienholz und überzog sie mit Gold, dass der Tisch damit getragen werden konnte. 16 Und er machte die Geräte auf dem Tisch aus reinem Gold, seine Schüsseln, seine Schalen, seine Opferschalen und seine Kannen, mit denen man [die Trankopfer] ausgießt. </a:t>
            </a:r>
            <a:endParaRPr lang="de-DE" b="1" i="1" dirty="0">
              <a:solidFill>
                <a:srgbClr val="C00000"/>
              </a:solidFill>
            </a:endParaRPr>
          </a:p>
        </p:txBody>
      </p:sp>
    </p:spTree>
    <p:extLst>
      <p:ext uri="{BB962C8B-B14F-4D97-AF65-F5344CB8AC3E}">
        <p14:creationId xmlns:p14="http://schemas.microsoft.com/office/powerpoint/2010/main" val="151474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0124B-8BF8-DBD7-04B8-9256FD42B76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6BEBAFB-B549-346E-F122-6CFE4EADE6EF}"/>
              </a:ext>
            </a:extLst>
          </p:cNvPr>
          <p:cNvSpPr>
            <a:spLocks noGrp="1"/>
          </p:cNvSpPr>
          <p:nvPr>
            <p:ph type="title"/>
          </p:nvPr>
        </p:nvSpPr>
        <p:spPr/>
        <p:txBody>
          <a:bodyPr/>
          <a:lstStyle/>
          <a:p>
            <a:r>
              <a:rPr lang="de-DE" dirty="0"/>
              <a:t>Wie alles begann 324.4</a:t>
            </a:r>
          </a:p>
        </p:txBody>
      </p:sp>
      <p:sp>
        <p:nvSpPr>
          <p:cNvPr id="3" name="Inhaltsplatzhalter 2">
            <a:extLst>
              <a:ext uri="{FF2B5EF4-FFF2-40B4-BE49-F238E27FC236}">
                <a16:creationId xmlns:a16="http://schemas.microsoft.com/office/drawing/2014/main" id="{0A2C3E1A-98F1-8ECA-56F3-D80A449061C7}"/>
              </a:ext>
            </a:extLst>
          </p:cNvPr>
          <p:cNvSpPr>
            <a:spLocks noGrp="1"/>
          </p:cNvSpPr>
          <p:nvPr>
            <p:ph idx="1"/>
          </p:nvPr>
        </p:nvSpPr>
        <p:spPr/>
        <p:txBody>
          <a:bodyPr>
            <a:normAutofit/>
          </a:bodyPr>
          <a:lstStyle/>
          <a:p>
            <a:pPr marL="0" indent="0">
              <a:buNone/>
            </a:pPr>
            <a:r>
              <a:rPr lang="de-DE" dirty="0"/>
              <a:t>In der ersten Abteilung des Zeltes, dem »Heiligen«, standen der Tisch für die Schaubrote, der Leuchter und der Altar für die Räucheropfer (Hebräer 9,2). Der Schaubrottisch an der Nordseite besaß eine Leiste ringsherum und war mit reinem Gold überzogen. </a:t>
            </a:r>
            <a:r>
              <a:rPr lang="de-DE" b="1" dirty="0">
                <a:solidFill>
                  <a:srgbClr val="C00000"/>
                </a:solidFill>
              </a:rPr>
              <a:t>Jeden Sabbat mussten die Priester zwölf Brote darauf legen - in zwei Stapeln nebeneinander -, die mit Weihrauch besprengt wurden. Die Brote, die man entfernte, galten als heilig und mussten von Priestern gegessen werden</a:t>
            </a:r>
            <a:r>
              <a:rPr lang="de-DE" dirty="0"/>
              <a:t>. </a:t>
            </a:r>
            <a:endParaRPr lang="de-DE" b="1" dirty="0">
              <a:solidFill>
                <a:srgbClr val="C00000"/>
              </a:solidFill>
            </a:endParaRPr>
          </a:p>
        </p:txBody>
      </p:sp>
    </p:spTree>
    <p:extLst>
      <p:ext uri="{BB962C8B-B14F-4D97-AF65-F5344CB8AC3E}">
        <p14:creationId xmlns:p14="http://schemas.microsoft.com/office/powerpoint/2010/main" val="27767675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C80AA-47FD-E8DD-29D9-337FD9C4C25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5C5B037-F075-7272-DE29-CE3AE62ABAE5}"/>
              </a:ext>
            </a:extLst>
          </p:cNvPr>
          <p:cNvSpPr>
            <a:spLocks noGrp="1"/>
          </p:cNvSpPr>
          <p:nvPr>
            <p:ph type="title"/>
          </p:nvPr>
        </p:nvSpPr>
        <p:spPr/>
        <p:txBody>
          <a:bodyPr/>
          <a:lstStyle/>
          <a:p>
            <a:r>
              <a:rPr lang="de-DE" dirty="0"/>
              <a:t>Johannes 6,35</a:t>
            </a:r>
          </a:p>
        </p:txBody>
      </p:sp>
      <p:sp>
        <p:nvSpPr>
          <p:cNvPr id="3" name="Inhaltsplatzhalter 2">
            <a:extLst>
              <a:ext uri="{FF2B5EF4-FFF2-40B4-BE49-F238E27FC236}">
                <a16:creationId xmlns:a16="http://schemas.microsoft.com/office/drawing/2014/main" id="{96F7860B-6074-8A2B-1855-2A11369EFBEE}"/>
              </a:ext>
            </a:extLst>
          </p:cNvPr>
          <p:cNvSpPr>
            <a:spLocks noGrp="1"/>
          </p:cNvSpPr>
          <p:nvPr>
            <p:ph idx="1"/>
          </p:nvPr>
        </p:nvSpPr>
        <p:spPr/>
        <p:txBody>
          <a:bodyPr>
            <a:normAutofit/>
          </a:bodyPr>
          <a:lstStyle/>
          <a:p>
            <a:pPr marL="0" indent="0">
              <a:buNone/>
            </a:pPr>
            <a:r>
              <a:rPr lang="de-DE" i="1" dirty="0"/>
              <a:t>Jesus aber sprach zu ihnen: </a:t>
            </a:r>
            <a:r>
              <a:rPr lang="de-DE" b="1" i="1" dirty="0">
                <a:solidFill>
                  <a:srgbClr val="C00000"/>
                </a:solidFill>
              </a:rPr>
              <a:t>Ich bin das Brot des Lebens</a:t>
            </a:r>
            <a:r>
              <a:rPr lang="de-DE" i="1" dirty="0"/>
              <a:t>. Wer zu mir kommt, den wird nicht hungern, und wer an mich glaubt, den wird niemals dürsten.</a:t>
            </a:r>
            <a:endParaRPr lang="de-DE" b="1" i="1" dirty="0">
              <a:solidFill>
                <a:srgbClr val="C00000"/>
              </a:solidFill>
            </a:endParaRPr>
          </a:p>
        </p:txBody>
      </p:sp>
    </p:spTree>
    <p:extLst>
      <p:ext uri="{BB962C8B-B14F-4D97-AF65-F5344CB8AC3E}">
        <p14:creationId xmlns:p14="http://schemas.microsoft.com/office/powerpoint/2010/main" val="25752531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00493-CD95-DDE5-164B-646537EB763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B15CBD4-F544-A044-0147-DEF804C4A5A6}"/>
              </a:ext>
            </a:extLst>
          </p:cNvPr>
          <p:cNvSpPr>
            <a:spLocks noGrp="1"/>
          </p:cNvSpPr>
          <p:nvPr>
            <p:ph type="title"/>
          </p:nvPr>
        </p:nvSpPr>
        <p:spPr/>
        <p:txBody>
          <a:bodyPr/>
          <a:lstStyle/>
          <a:p>
            <a:r>
              <a:rPr lang="de-DE" dirty="0"/>
              <a:t>Matthäus 4,4</a:t>
            </a:r>
          </a:p>
        </p:txBody>
      </p:sp>
      <p:sp>
        <p:nvSpPr>
          <p:cNvPr id="3" name="Inhaltsplatzhalter 2">
            <a:extLst>
              <a:ext uri="{FF2B5EF4-FFF2-40B4-BE49-F238E27FC236}">
                <a16:creationId xmlns:a16="http://schemas.microsoft.com/office/drawing/2014/main" id="{11CBA766-3D3C-6072-365B-E40129F440BA}"/>
              </a:ext>
            </a:extLst>
          </p:cNvPr>
          <p:cNvSpPr>
            <a:spLocks noGrp="1"/>
          </p:cNvSpPr>
          <p:nvPr>
            <p:ph idx="1"/>
          </p:nvPr>
        </p:nvSpPr>
        <p:spPr/>
        <p:txBody>
          <a:bodyPr>
            <a:normAutofit/>
          </a:bodyPr>
          <a:lstStyle/>
          <a:p>
            <a:pPr marL="0" indent="0">
              <a:buNone/>
            </a:pPr>
            <a:r>
              <a:rPr lang="de-DE" i="1" dirty="0"/>
              <a:t>Er aber antwortete und sprach: Es steht geschrieben: »Der Mensch lebt nicht vom Brot allein, sondern von </a:t>
            </a:r>
            <a:r>
              <a:rPr lang="de-DE" b="1" i="1" dirty="0">
                <a:solidFill>
                  <a:srgbClr val="C00000"/>
                </a:solidFill>
              </a:rPr>
              <a:t>einem jeden Wort, das aus dem Mund Gottes hervorgeht</a:t>
            </a:r>
            <a:r>
              <a:rPr lang="de-DE" i="1" dirty="0"/>
              <a:t>!«</a:t>
            </a:r>
            <a:endParaRPr lang="de-DE" b="1" i="1" dirty="0">
              <a:solidFill>
                <a:srgbClr val="C00000"/>
              </a:solidFill>
            </a:endParaRPr>
          </a:p>
        </p:txBody>
      </p:sp>
    </p:spTree>
    <p:extLst>
      <p:ext uri="{BB962C8B-B14F-4D97-AF65-F5344CB8AC3E}">
        <p14:creationId xmlns:p14="http://schemas.microsoft.com/office/powerpoint/2010/main" val="1217154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57690-9FB2-3E24-460E-09019E5EC43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A174AA8-0581-1AB7-A236-1C329BE7C829}"/>
              </a:ext>
            </a:extLst>
          </p:cNvPr>
          <p:cNvSpPr>
            <a:spLocks noGrp="1"/>
          </p:cNvSpPr>
          <p:nvPr>
            <p:ph type="title"/>
          </p:nvPr>
        </p:nvSpPr>
        <p:spPr/>
        <p:txBody>
          <a:bodyPr/>
          <a:lstStyle/>
          <a:p>
            <a:r>
              <a:rPr lang="de-DE" dirty="0"/>
              <a:t>2. Mose 35,5-9</a:t>
            </a:r>
          </a:p>
        </p:txBody>
      </p:sp>
      <p:sp>
        <p:nvSpPr>
          <p:cNvPr id="3" name="Inhaltsplatzhalter 2">
            <a:extLst>
              <a:ext uri="{FF2B5EF4-FFF2-40B4-BE49-F238E27FC236}">
                <a16:creationId xmlns:a16="http://schemas.microsoft.com/office/drawing/2014/main" id="{1093BCF2-8B0F-DAAC-46F2-F34F91639B4A}"/>
              </a:ext>
            </a:extLst>
          </p:cNvPr>
          <p:cNvSpPr>
            <a:spLocks noGrp="1"/>
          </p:cNvSpPr>
          <p:nvPr>
            <p:ph idx="1"/>
          </p:nvPr>
        </p:nvSpPr>
        <p:spPr/>
        <p:txBody>
          <a:bodyPr>
            <a:normAutofit/>
          </a:bodyPr>
          <a:lstStyle/>
          <a:p>
            <a:pPr marL="0" indent="0">
              <a:buNone/>
            </a:pPr>
            <a:r>
              <a:rPr lang="de-DE" i="1" dirty="0"/>
              <a:t>Mose redete weiter mit der ganzen Gemeinde der Kinder Israels und sprach: </a:t>
            </a:r>
            <a:r>
              <a:rPr lang="de-DE" b="1" i="1" dirty="0">
                <a:solidFill>
                  <a:srgbClr val="C00000"/>
                </a:solidFill>
              </a:rPr>
              <a:t>Das ist das Wort, das der HERR geboten hat: 5 Bringt aus eurer Mitte eine freiwillige Gabe für den HERRN; jeder, den sein Herz dazu treibt</a:t>
            </a:r>
            <a:r>
              <a:rPr lang="de-DE" i="1" dirty="0"/>
              <a:t>, der soll sie bringen, die freiwillige Gabe für den HERRN, nämlich Gold, Silber und Erz, 6 blauen und roten Purpur und Karmesin, weißes Leinen und Ziegenhaar, 7 rötliche Widderfelle, Seekuhfelle und Akazienholz, 8 und Öl für den Leuchter und Spezerei für das Salböl und für wohlriechendes Räucherwerk, 9 </a:t>
            </a:r>
            <a:r>
              <a:rPr lang="de-DE" i="1" dirty="0" err="1"/>
              <a:t>Onyxsteine</a:t>
            </a:r>
            <a:r>
              <a:rPr lang="de-DE" i="1" dirty="0"/>
              <a:t> und Steine zum Besatz für das Ephod und für das Brustschild. </a:t>
            </a:r>
            <a:endParaRPr lang="de-DE" b="1" i="1" dirty="0">
              <a:solidFill>
                <a:srgbClr val="C00000"/>
              </a:solidFill>
            </a:endParaRPr>
          </a:p>
        </p:txBody>
      </p:sp>
    </p:spTree>
    <p:extLst>
      <p:ext uri="{BB962C8B-B14F-4D97-AF65-F5344CB8AC3E}">
        <p14:creationId xmlns:p14="http://schemas.microsoft.com/office/powerpoint/2010/main" val="11387558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135E3-F180-04E2-BFFF-8303B1FDB99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7EBC59D-279C-4AC2-34A7-5AF10D9CFD9A}"/>
              </a:ext>
            </a:extLst>
          </p:cNvPr>
          <p:cNvSpPr>
            <a:spLocks noGrp="1"/>
          </p:cNvSpPr>
          <p:nvPr>
            <p:ph type="title"/>
          </p:nvPr>
        </p:nvSpPr>
        <p:spPr/>
        <p:txBody>
          <a:bodyPr/>
          <a:lstStyle/>
          <a:p>
            <a:r>
              <a:rPr lang="de-DE" dirty="0"/>
              <a:t>2. Mose 37,17-24</a:t>
            </a:r>
          </a:p>
        </p:txBody>
      </p:sp>
      <p:sp>
        <p:nvSpPr>
          <p:cNvPr id="3" name="Inhaltsplatzhalter 2">
            <a:extLst>
              <a:ext uri="{FF2B5EF4-FFF2-40B4-BE49-F238E27FC236}">
                <a16:creationId xmlns:a16="http://schemas.microsoft.com/office/drawing/2014/main" id="{45FF3AF8-337F-98DD-8D0C-E8ED82F3BAD3}"/>
              </a:ext>
            </a:extLst>
          </p:cNvPr>
          <p:cNvSpPr>
            <a:spLocks noGrp="1"/>
          </p:cNvSpPr>
          <p:nvPr>
            <p:ph idx="1"/>
          </p:nvPr>
        </p:nvSpPr>
        <p:spPr/>
        <p:txBody>
          <a:bodyPr>
            <a:normAutofit fontScale="85000" lnSpcReduction="20000"/>
          </a:bodyPr>
          <a:lstStyle/>
          <a:p>
            <a:pPr marL="0" indent="0">
              <a:buNone/>
            </a:pPr>
            <a:r>
              <a:rPr lang="de-DE" i="1" dirty="0"/>
              <a:t>Und er fertigte </a:t>
            </a:r>
            <a:r>
              <a:rPr lang="de-DE" b="1" i="1" dirty="0">
                <a:solidFill>
                  <a:srgbClr val="C00000"/>
                </a:solidFill>
              </a:rPr>
              <a:t>den Leuchter aus reinem Gold </a:t>
            </a:r>
            <a:r>
              <a:rPr lang="de-DE" i="1" dirty="0"/>
              <a:t>an, in getriebener Arbeit machte er den Leuchter; sein Fuß und sein Schaft, seine Kelche, seine Knäufe und Blüten waren aus einem Stück mit ihm. 18 Und sechs Arme kamen aus seinen Seiten heraus, drei Arme aus einer Seite des Leuchters und drei Arme aus der anderen Seite des Leuchters. 19 An dem einen Arm waren drei Kelche </a:t>
            </a:r>
            <a:r>
              <a:rPr lang="de-DE" b="1" i="1" dirty="0">
                <a:solidFill>
                  <a:srgbClr val="C00000"/>
                </a:solidFill>
              </a:rPr>
              <a:t>wie Mandelblüten</a:t>
            </a:r>
            <a:r>
              <a:rPr lang="de-DE" i="1" dirty="0"/>
              <a:t>, dazu je ein Knauf und eine Blüte; und an dem anderen Arm waren drei Kelche wie Mandelblüten, dazu je ein Knauf und eine Blüte; auf diese Weise gingen die sechs Arme aus dem Leuchter hervor. 20 An dem Schaft des Leuchters aber waren vier Kelche wie Mandelblüten mit seinen Knäufen und Blüten, 21 nämlich ein Knauf unter zwei Armen, und [wieder] ein Knauf unter zwei Armen, und [noch] ein Knauf unter zwei Armen; so bei den sechs Armen, die aus ihm herauskamen. 22 Ihre Knäufe und Arme waren aus einem Stück mit ihm, das Ganze war eine getriebene Arbeit, aus reinem Gold. 23 Er machte auch seine sieben Lampen, seine Lichtscheren und seine Löschnäpfe aus reinem Gold. 24 Aus einem Talent reinen Goldes machte er ihn und alle seine Geräte. </a:t>
            </a:r>
            <a:endParaRPr lang="de-DE" b="1" i="1" dirty="0">
              <a:solidFill>
                <a:srgbClr val="C00000"/>
              </a:solidFill>
            </a:endParaRPr>
          </a:p>
        </p:txBody>
      </p:sp>
    </p:spTree>
    <p:extLst>
      <p:ext uri="{BB962C8B-B14F-4D97-AF65-F5344CB8AC3E}">
        <p14:creationId xmlns:p14="http://schemas.microsoft.com/office/powerpoint/2010/main" val="15223085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48A00-01E4-5435-E31E-D9C02F26B70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026E391-2054-0275-B8A2-047DA304E578}"/>
              </a:ext>
            </a:extLst>
          </p:cNvPr>
          <p:cNvSpPr>
            <a:spLocks noGrp="1"/>
          </p:cNvSpPr>
          <p:nvPr>
            <p:ph type="title"/>
          </p:nvPr>
        </p:nvSpPr>
        <p:spPr/>
        <p:txBody>
          <a:bodyPr/>
          <a:lstStyle/>
          <a:p>
            <a:r>
              <a:rPr lang="de-DE" dirty="0"/>
              <a:t>Wie alles begann 325.1</a:t>
            </a:r>
          </a:p>
        </p:txBody>
      </p:sp>
      <p:sp>
        <p:nvSpPr>
          <p:cNvPr id="3" name="Inhaltsplatzhalter 2">
            <a:extLst>
              <a:ext uri="{FF2B5EF4-FFF2-40B4-BE49-F238E27FC236}">
                <a16:creationId xmlns:a16="http://schemas.microsoft.com/office/drawing/2014/main" id="{69CB0563-D189-74F7-9A5B-CF4E05231C27}"/>
              </a:ext>
            </a:extLst>
          </p:cNvPr>
          <p:cNvSpPr>
            <a:spLocks noGrp="1"/>
          </p:cNvSpPr>
          <p:nvPr>
            <p:ph idx="1"/>
          </p:nvPr>
        </p:nvSpPr>
        <p:spPr/>
        <p:txBody>
          <a:bodyPr>
            <a:normAutofit/>
          </a:bodyPr>
          <a:lstStyle/>
          <a:p>
            <a:pPr marL="0" indent="0">
              <a:buNone/>
            </a:pPr>
            <a:r>
              <a:rPr lang="de-DE" dirty="0"/>
              <a:t>An der Südseite stand der siebenarmige Leuchter mit seinen sieben Lampen. Er bestand aus massivem Gold; seine Arme waren mit ausnehmend fein gearbeiteten Blumen geschmückt, die Lilien glichen. </a:t>
            </a:r>
            <a:r>
              <a:rPr lang="de-DE" b="1" dirty="0">
                <a:solidFill>
                  <a:srgbClr val="C00000"/>
                </a:solidFill>
              </a:rPr>
              <a:t>Da das Bundeszelt keine Fenster hatte, wurden nie alle Lampen gleichzeitig gelöscht, sodass der Leuchter Tag und Nacht Licht spendete</a:t>
            </a:r>
            <a:r>
              <a:rPr lang="de-DE" dirty="0"/>
              <a:t>.</a:t>
            </a:r>
            <a:endParaRPr lang="de-DE" b="1" dirty="0">
              <a:solidFill>
                <a:srgbClr val="C00000"/>
              </a:solidFill>
            </a:endParaRPr>
          </a:p>
        </p:txBody>
      </p:sp>
    </p:spTree>
    <p:extLst>
      <p:ext uri="{BB962C8B-B14F-4D97-AF65-F5344CB8AC3E}">
        <p14:creationId xmlns:p14="http://schemas.microsoft.com/office/powerpoint/2010/main" val="9199451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770C6-91D2-791A-A06C-81BAB0E9574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FA2668B-69C2-6FE6-2F0B-424D5ED9A8A4}"/>
              </a:ext>
            </a:extLst>
          </p:cNvPr>
          <p:cNvSpPr>
            <a:spLocks noGrp="1"/>
          </p:cNvSpPr>
          <p:nvPr>
            <p:ph type="title"/>
          </p:nvPr>
        </p:nvSpPr>
        <p:spPr/>
        <p:txBody>
          <a:bodyPr/>
          <a:lstStyle/>
          <a:p>
            <a:r>
              <a:rPr lang="de-DE" dirty="0"/>
              <a:t>Johannes 8,12</a:t>
            </a:r>
          </a:p>
        </p:txBody>
      </p:sp>
      <p:sp>
        <p:nvSpPr>
          <p:cNvPr id="3" name="Inhaltsplatzhalter 2">
            <a:extLst>
              <a:ext uri="{FF2B5EF4-FFF2-40B4-BE49-F238E27FC236}">
                <a16:creationId xmlns:a16="http://schemas.microsoft.com/office/drawing/2014/main" id="{08FECECA-C167-B6B1-2ADE-1C7B531F9117}"/>
              </a:ext>
            </a:extLst>
          </p:cNvPr>
          <p:cNvSpPr>
            <a:spLocks noGrp="1"/>
          </p:cNvSpPr>
          <p:nvPr>
            <p:ph idx="1"/>
          </p:nvPr>
        </p:nvSpPr>
        <p:spPr/>
        <p:txBody>
          <a:bodyPr>
            <a:normAutofit/>
          </a:bodyPr>
          <a:lstStyle/>
          <a:p>
            <a:pPr marL="0" indent="0">
              <a:buNone/>
            </a:pPr>
            <a:r>
              <a:rPr lang="de-DE" i="1" dirty="0"/>
              <a:t>Nun redete Jesus wieder zu ihnen und sprach: </a:t>
            </a:r>
            <a:r>
              <a:rPr lang="de-DE" b="1" i="1" dirty="0">
                <a:solidFill>
                  <a:srgbClr val="C00000"/>
                </a:solidFill>
              </a:rPr>
              <a:t>Ich bin das Licht der Welt</a:t>
            </a:r>
            <a:r>
              <a:rPr lang="de-DE" i="1" dirty="0"/>
              <a:t>. Wer mir nachfolgt, wird nicht in der Finsternis wandeln, sondern er wird das Licht des Lebens haben.</a:t>
            </a:r>
            <a:endParaRPr lang="de-DE" b="1" i="1" dirty="0">
              <a:solidFill>
                <a:srgbClr val="C00000"/>
              </a:solidFill>
            </a:endParaRPr>
          </a:p>
        </p:txBody>
      </p:sp>
    </p:spTree>
    <p:extLst>
      <p:ext uri="{BB962C8B-B14F-4D97-AF65-F5344CB8AC3E}">
        <p14:creationId xmlns:p14="http://schemas.microsoft.com/office/powerpoint/2010/main" val="22700296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2008D3-A2DE-8CAA-E271-C146C3B7870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1B12AC1-2E91-AC58-B932-46B26E9B5C3F}"/>
              </a:ext>
            </a:extLst>
          </p:cNvPr>
          <p:cNvSpPr>
            <a:spLocks noGrp="1"/>
          </p:cNvSpPr>
          <p:nvPr>
            <p:ph type="title"/>
          </p:nvPr>
        </p:nvSpPr>
        <p:spPr/>
        <p:txBody>
          <a:bodyPr/>
          <a:lstStyle/>
          <a:p>
            <a:r>
              <a:rPr lang="de-DE" dirty="0"/>
              <a:t>Matthäus 5,14-16</a:t>
            </a:r>
          </a:p>
        </p:txBody>
      </p:sp>
      <p:sp>
        <p:nvSpPr>
          <p:cNvPr id="3" name="Inhaltsplatzhalter 2">
            <a:extLst>
              <a:ext uri="{FF2B5EF4-FFF2-40B4-BE49-F238E27FC236}">
                <a16:creationId xmlns:a16="http://schemas.microsoft.com/office/drawing/2014/main" id="{9195C3A4-5F54-E07A-2DE1-AF111B0E7132}"/>
              </a:ext>
            </a:extLst>
          </p:cNvPr>
          <p:cNvSpPr>
            <a:spLocks noGrp="1"/>
          </p:cNvSpPr>
          <p:nvPr>
            <p:ph idx="1"/>
          </p:nvPr>
        </p:nvSpPr>
        <p:spPr/>
        <p:txBody>
          <a:bodyPr>
            <a:normAutofit/>
          </a:bodyPr>
          <a:lstStyle/>
          <a:p>
            <a:pPr marL="0" indent="0">
              <a:buNone/>
            </a:pPr>
            <a:r>
              <a:rPr lang="de-DE" i="1" dirty="0"/>
              <a:t> </a:t>
            </a:r>
            <a:r>
              <a:rPr lang="de-DE" b="1" i="1" dirty="0">
                <a:solidFill>
                  <a:srgbClr val="C00000"/>
                </a:solidFill>
              </a:rPr>
              <a:t>Ihr seid das Licht der Welt</a:t>
            </a:r>
            <a:r>
              <a:rPr lang="de-DE" i="1" dirty="0"/>
              <a:t>. Es kann eine Stadt, die auf einem Berg liegt, nicht verborgen bleiben. 15 </a:t>
            </a:r>
            <a:r>
              <a:rPr lang="de-DE" b="1" i="1" dirty="0">
                <a:solidFill>
                  <a:srgbClr val="C00000"/>
                </a:solidFill>
              </a:rPr>
              <a:t>Man zündet auch nicht ein Licht an und setzt es unter den Scheffel, sondern auf den Leuchter; so leuchtet es allen, die im Haus sind</a:t>
            </a:r>
            <a:r>
              <a:rPr lang="de-DE" i="1" dirty="0"/>
              <a:t>. 16 So soll euer Licht leuchten vor den Leuten, dass sie eure guten Werke sehen und euren Vater im Himmel preisen. </a:t>
            </a:r>
            <a:endParaRPr lang="de-DE" b="1" i="1" dirty="0">
              <a:solidFill>
                <a:srgbClr val="C00000"/>
              </a:solidFill>
            </a:endParaRPr>
          </a:p>
        </p:txBody>
      </p:sp>
    </p:spTree>
    <p:extLst>
      <p:ext uri="{BB962C8B-B14F-4D97-AF65-F5344CB8AC3E}">
        <p14:creationId xmlns:p14="http://schemas.microsoft.com/office/powerpoint/2010/main" val="27309802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17371-D5C3-1460-98D6-3F004B025C3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E2EF2AB-4CE5-2BB0-1125-92B0E3835513}"/>
              </a:ext>
            </a:extLst>
          </p:cNvPr>
          <p:cNvSpPr>
            <a:spLocks noGrp="1"/>
          </p:cNvSpPr>
          <p:nvPr>
            <p:ph type="title"/>
          </p:nvPr>
        </p:nvSpPr>
        <p:spPr/>
        <p:txBody>
          <a:bodyPr/>
          <a:lstStyle/>
          <a:p>
            <a:r>
              <a:rPr lang="de-DE" dirty="0"/>
              <a:t>2. Mose 37,25-29</a:t>
            </a:r>
          </a:p>
        </p:txBody>
      </p:sp>
      <p:sp>
        <p:nvSpPr>
          <p:cNvPr id="3" name="Inhaltsplatzhalter 2">
            <a:extLst>
              <a:ext uri="{FF2B5EF4-FFF2-40B4-BE49-F238E27FC236}">
                <a16:creationId xmlns:a16="http://schemas.microsoft.com/office/drawing/2014/main" id="{A647A32E-1EC6-0950-48CF-FB9E01359D08}"/>
              </a:ext>
            </a:extLst>
          </p:cNvPr>
          <p:cNvSpPr>
            <a:spLocks noGrp="1"/>
          </p:cNvSpPr>
          <p:nvPr>
            <p:ph idx="1"/>
          </p:nvPr>
        </p:nvSpPr>
        <p:spPr/>
        <p:txBody>
          <a:bodyPr>
            <a:normAutofit lnSpcReduction="10000"/>
          </a:bodyPr>
          <a:lstStyle/>
          <a:p>
            <a:pPr marL="0" indent="0">
              <a:buNone/>
            </a:pPr>
            <a:r>
              <a:rPr lang="de-DE" i="1" dirty="0"/>
              <a:t>Er fertigte auch </a:t>
            </a:r>
            <a:r>
              <a:rPr lang="de-DE" b="1" i="1" dirty="0">
                <a:solidFill>
                  <a:srgbClr val="C00000"/>
                </a:solidFill>
              </a:rPr>
              <a:t>den Räucheraltar </a:t>
            </a:r>
            <a:r>
              <a:rPr lang="de-DE" i="1" dirty="0"/>
              <a:t>aus Akazienholz an, eine Elle lang und eine Elle breit, viereckig, und zwei Ellen hoch, und seine Hörner waren aus einem Stück mit ihm. 26 Und er überzog ihn mit reinem Gold, seine Platte und seine Wände ringsum und seine Hörner, und machte für ihn ringsum einen goldenen Kranz; 27 und er machte ihm zwei goldene Ringe unter dem Kranz an seinen beiden Seiten, an seinen beiden Wänden, und sie nahmen die Tragstangen auf, dass man ihn damit tragen konnte. 28 Und die Tragstangen machte er aus Akazienholz und überzog sie mit Gold. 29 Und er bereitete </a:t>
            </a:r>
            <a:r>
              <a:rPr lang="de-DE" b="1" i="1" dirty="0">
                <a:solidFill>
                  <a:srgbClr val="C00000"/>
                </a:solidFill>
              </a:rPr>
              <a:t>das heilige Salböl zu und das reine, wohlriechende Räucherwerk</a:t>
            </a:r>
            <a:r>
              <a:rPr lang="de-DE" i="1" dirty="0"/>
              <a:t>, nach der Kunst des Salbenbereiters. </a:t>
            </a:r>
            <a:endParaRPr lang="de-DE" b="1" i="1" dirty="0">
              <a:solidFill>
                <a:srgbClr val="C00000"/>
              </a:solidFill>
            </a:endParaRPr>
          </a:p>
        </p:txBody>
      </p:sp>
    </p:spTree>
    <p:extLst>
      <p:ext uri="{BB962C8B-B14F-4D97-AF65-F5344CB8AC3E}">
        <p14:creationId xmlns:p14="http://schemas.microsoft.com/office/powerpoint/2010/main" val="13103578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1E93F-C6CC-9E8D-F53A-DCAA5B081D3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8CDD8B8-14EC-59AC-1322-BE92112E5617}"/>
              </a:ext>
            </a:extLst>
          </p:cNvPr>
          <p:cNvSpPr>
            <a:spLocks noGrp="1"/>
          </p:cNvSpPr>
          <p:nvPr>
            <p:ph type="title"/>
          </p:nvPr>
        </p:nvSpPr>
        <p:spPr/>
        <p:txBody>
          <a:bodyPr/>
          <a:lstStyle/>
          <a:p>
            <a:r>
              <a:rPr lang="de-DE" dirty="0"/>
              <a:t>Wie alles begann 325.2</a:t>
            </a:r>
          </a:p>
        </p:txBody>
      </p:sp>
      <p:sp>
        <p:nvSpPr>
          <p:cNvPr id="3" name="Inhaltsplatzhalter 2">
            <a:extLst>
              <a:ext uri="{FF2B5EF4-FFF2-40B4-BE49-F238E27FC236}">
                <a16:creationId xmlns:a16="http://schemas.microsoft.com/office/drawing/2014/main" id="{81646BAD-917B-3DB3-8F46-B05BB092D2B8}"/>
              </a:ext>
            </a:extLst>
          </p:cNvPr>
          <p:cNvSpPr>
            <a:spLocks noGrp="1"/>
          </p:cNvSpPr>
          <p:nvPr>
            <p:ph idx="1"/>
          </p:nvPr>
        </p:nvSpPr>
        <p:spPr/>
        <p:txBody>
          <a:bodyPr>
            <a:normAutofit/>
          </a:bodyPr>
          <a:lstStyle/>
          <a:p>
            <a:pPr marL="0" indent="0">
              <a:buNone/>
            </a:pPr>
            <a:r>
              <a:rPr lang="de-DE" dirty="0"/>
              <a:t>Der Räucheropferaltar stand </a:t>
            </a:r>
            <a:r>
              <a:rPr lang="de-DE" b="1" dirty="0">
                <a:solidFill>
                  <a:srgbClr val="C00000"/>
                </a:solidFill>
              </a:rPr>
              <a:t>dicht vor dem zweiten Vorhang, der das Heilige von der zweiten Abteilung, dem Allerheiligsten </a:t>
            </a:r>
            <a:r>
              <a:rPr lang="de-DE" dirty="0"/>
              <a:t>(Hebräer 9,3), </a:t>
            </a:r>
            <a:r>
              <a:rPr lang="de-DE" b="1" dirty="0">
                <a:solidFill>
                  <a:srgbClr val="C00000"/>
                </a:solidFill>
              </a:rPr>
              <a:t>und damit von der unmittelbaren Gegenwart Gottes </a:t>
            </a:r>
            <a:r>
              <a:rPr lang="de-DE" dirty="0"/>
              <a:t>trennte. Auf diesem Altar sollte der Priester jeden Morgen und jeden Abend Weihrauch verbrennen. Die Hörner des Altars wurden mit dem Blut des täglichen Sühnopfers bestrichen und am großen Versöhnungstag mit Blut besprengt (3. Mose 16,14). </a:t>
            </a:r>
            <a:r>
              <a:rPr lang="de-DE" b="1" dirty="0">
                <a:solidFill>
                  <a:srgbClr val="C00000"/>
                </a:solidFill>
              </a:rPr>
              <a:t>Das Feuer auf diesem Altar wurde von Gott selbst entzündet und als heilig angesehen. Ununterbrochen verbreitete der Weihrauch seinen Wohlgeruch in den heiligen Räumen und weit über das Heiligtum hinaus.</a:t>
            </a:r>
          </a:p>
        </p:txBody>
      </p:sp>
    </p:spTree>
    <p:extLst>
      <p:ext uri="{BB962C8B-B14F-4D97-AF65-F5344CB8AC3E}">
        <p14:creationId xmlns:p14="http://schemas.microsoft.com/office/powerpoint/2010/main" val="298483531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BB752-3DF4-F15B-56FB-B98C6CC1AE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16851B6-1B77-C351-A0F1-488690B7B488}"/>
              </a:ext>
            </a:extLst>
          </p:cNvPr>
          <p:cNvSpPr>
            <a:spLocks noGrp="1"/>
          </p:cNvSpPr>
          <p:nvPr>
            <p:ph type="title"/>
          </p:nvPr>
        </p:nvSpPr>
        <p:spPr/>
        <p:txBody>
          <a:bodyPr/>
          <a:lstStyle/>
          <a:p>
            <a:r>
              <a:rPr lang="de-DE" dirty="0"/>
              <a:t>Offenbarung 8,3.4</a:t>
            </a:r>
          </a:p>
        </p:txBody>
      </p:sp>
      <p:sp>
        <p:nvSpPr>
          <p:cNvPr id="3" name="Inhaltsplatzhalter 2">
            <a:extLst>
              <a:ext uri="{FF2B5EF4-FFF2-40B4-BE49-F238E27FC236}">
                <a16:creationId xmlns:a16="http://schemas.microsoft.com/office/drawing/2014/main" id="{86841131-B202-FAF5-9D12-902DEE740ADD}"/>
              </a:ext>
            </a:extLst>
          </p:cNvPr>
          <p:cNvSpPr>
            <a:spLocks noGrp="1"/>
          </p:cNvSpPr>
          <p:nvPr>
            <p:ph idx="1"/>
          </p:nvPr>
        </p:nvSpPr>
        <p:spPr/>
        <p:txBody>
          <a:bodyPr>
            <a:normAutofit/>
          </a:bodyPr>
          <a:lstStyle/>
          <a:p>
            <a:pPr marL="0" indent="0">
              <a:buNone/>
            </a:pPr>
            <a:r>
              <a:rPr lang="de-DE" i="1" dirty="0"/>
              <a:t>Und ein anderer Engel kam und stellte sich an den Altar, der hatte ein goldenes Räucherfass; und ihm wurde viel Räucherwerk gegeben, </a:t>
            </a:r>
            <a:r>
              <a:rPr lang="de-DE" b="1" i="1" dirty="0">
                <a:solidFill>
                  <a:srgbClr val="C00000"/>
                </a:solidFill>
              </a:rPr>
              <a:t>damit er es zusammen mit den Gebeten aller Heiligen auf dem goldenen Altar darbringe, der vor dem Thron ist</a:t>
            </a:r>
            <a:r>
              <a:rPr lang="de-DE" i="1" dirty="0"/>
              <a:t>. 4 Und der Rauch des Räucherwerks stieg auf vor Gott, zusammen mit den Gebeten der Heiligen, aus der Hand des Engels.</a:t>
            </a:r>
            <a:endParaRPr lang="de-DE" b="1" i="1" dirty="0">
              <a:solidFill>
                <a:srgbClr val="C00000"/>
              </a:solidFill>
            </a:endParaRPr>
          </a:p>
        </p:txBody>
      </p:sp>
    </p:spTree>
    <p:extLst>
      <p:ext uri="{BB962C8B-B14F-4D97-AF65-F5344CB8AC3E}">
        <p14:creationId xmlns:p14="http://schemas.microsoft.com/office/powerpoint/2010/main" val="30000495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99821-0EC0-02E8-24FA-A0904A16537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F9DEAE9-1698-18A0-5DEE-1EE1CB81647B}"/>
              </a:ext>
            </a:extLst>
          </p:cNvPr>
          <p:cNvSpPr>
            <a:spLocks noGrp="1"/>
          </p:cNvSpPr>
          <p:nvPr>
            <p:ph type="title"/>
          </p:nvPr>
        </p:nvSpPr>
        <p:spPr/>
        <p:txBody>
          <a:bodyPr/>
          <a:lstStyle/>
          <a:p>
            <a:r>
              <a:rPr lang="de-DE" dirty="0"/>
              <a:t>Epheser 5,2</a:t>
            </a:r>
          </a:p>
        </p:txBody>
      </p:sp>
      <p:sp>
        <p:nvSpPr>
          <p:cNvPr id="3" name="Inhaltsplatzhalter 2">
            <a:extLst>
              <a:ext uri="{FF2B5EF4-FFF2-40B4-BE49-F238E27FC236}">
                <a16:creationId xmlns:a16="http://schemas.microsoft.com/office/drawing/2014/main" id="{B660CB22-ADAE-4DDA-A92D-72A696B4055A}"/>
              </a:ext>
            </a:extLst>
          </p:cNvPr>
          <p:cNvSpPr>
            <a:spLocks noGrp="1"/>
          </p:cNvSpPr>
          <p:nvPr>
            <p:ph idx="1"/>
          </p:nvPr>
        </p:nvSpPr>
        <p:spPr/>
        <p:txBody>
          <a:bodyPr>
            <a:normAutofit/>
          </a:bodyPr>
          <a:lstStyle/>
          <a:p>
            <a:pPr marL="0" indent="0">
              <a:buNone/>
            </a:pPr>
            <a:r>
              <a:rPr lang="de-DE" i="1" dirty="0"/>
              <a:t>und wandelt in der Liebe, gleichwie auch Christus uns geliebt und sich selbst für uns gegeben hat als Darbringung und Schlachtopfer, zu </a:t>
            </a:r>
            <a:r>
              <a:rPr lang="de-DE" b="1" i="1" dirty="0">
                <a:solidFill>
                  <a:srgbClr val="C00000"/>
                </a:solidFill>
              </a:rPr>
              <a:t>einem lieblichen Geruch für Gott</a:t>
            </a:r>
            <a:r>
              <a:rPr lang="de-DE" i="1" dirty="0"/>
              <a:t>.</a:t>
            </a:r>
            <a:endParaRPr lang="de-DE" b="1" i="1" dirty="0">
              <a:solidFill>
                <a:srgbClr val="C00000"/>
              </a:solidFill>
            </a:endParaRPr>
          </a:p>
        </p:txBody>
      </p:sp>
    </p:spTree>
    <p:extLst>
      <p:ext uri="{BB962C8B-B14F-4D97-AF65-F5344CB8AC3E}">
        <p14:creationId xmlns:p14="http://schemas.microsoft.com/office/powerpoint/2010/main" val="30401501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0FEE2-8785-AB4D-B956-D583FB854BC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84479D1-4458-C01E-D955-D20BFDC2BC56}"/>
              </a:ext>
            </a:extLst>
          </p:cNvPr>
          <p:cNvSpPr>
            <a:spLocks noGrp="1"/>
          </p:cNvSpPr>
          <p:nvPr>
            <p:ph type="title"/>
          </p:nvPr>
        </p:nvSpPr>
        <p:spPr/>
        <p:txBody>
          <a:bodyPr/>
          <a:lstStyle/>
          <a:p>
            <a:r>
              <a:rPr lang="de-DE" dirty="0"/>
              <a:t>2. Mose 38,1-7</a:t>
            </a:r>
          </a:p>
        </p:txBody>
      </p:sp>
      <p:sp>
        <p:nvSpPr>
          <p:cNvPr id="3" name="Inhaltsplatzhalter 2">
            <a:extLst>
              <a:ext uri="{FF2B5EF4-FFF2-40B4-BE49-F238E27FC236}">
                <a16:creationId xmlns:a16="http://schemas.microsoft.com/office/drawing/2014/main" id="{21BA48FC-5627-76E4-74B1-811FA30C1B2C}"/>
              </a:ext>
            </a:extLst>
          </p:cNvPr>
          <p:cNvSpPr>
            <a:spLocks noGrp="1"/>
          </p:cNvSpPr>
          <p:nvPr>
            <p:ph idx="1"/>
          </p:nvPr>
        </p:nvSpPr>
        <p:spPr/>
        <p:txBody>
          <a:bodyPr>
            <a:normAutofit fontScale="92500" lnSpcReduction="10000"/>
          </a:bodyPr>
          <a:lstStyle/>
          <a:p>
            <a:pPr marL="0" indent="0">
              <a:buNone/>
            </a:pPr>
            <a:r>
              <a:rPr lang="de-DE" i="1" dirty="0"/>
              <a:t>Danach stellte er auch </a:t>
            </a:r>
            <a:r>
              <a:rPr lang="de-DE" b="1" i="1" dirty="0">
                <a:solidFill>
                  <a:srgbClr val="C00000"/>
                </a:solidFill>
              </a:rPr>
              <a:t>den Brandopferaltar </a:t>
            </a:r>
            <a:r>
              <a:rPr lang="de-DE" i="1" dirty="0"/>
              <a:t>aus Akazienholz her, 5 Ellen lang und 5 Ellen breit, viereckig, und 3 Ellen hoch. 2 Und er brachte die zu ihm gehörenden Hörner, die aus einem Stück mit ihm waren, an seinen vier Ecken an, und überzog ihn mit Erz. 3 Und er fertigte alle Geräte zu dem Altar an, die Töpfe und die Schaufeln und die Sprengbecken, die Gabeln und die Kohlenpfannen: Alle seine Geräte machte er aus Erz. 4 Und er stellte für den Altar ein Gitter wie ein Netz her, aus Erz, unter seiner Einfassung, von unten her bis zur halben Höhe des Altars, 5 und goss vier Ringe an die vier Enden des ehernen Gitters zur Aufnahme der Tragstangen. 6 Die Tragstangen fertigte er aus Akazienholz an und überzog sie mit Erz 7 und steckte sie in die Ringe an den Seiten des Altars, dass man ihn damit tragen konnte. Und er machte ihn inwendig hohl, aus Brettern. </a:t>
            </a:r>
            <a:endParaRPr lang="de-DE" b="1" i="1" dirty="0">
              <a:solidFill>
                <a:srgbClr val="C00000"/>
              </a:solidFill>
            </a:endParaRPr>
          </a:p>
        </p:txBody>
      </p:sp>
    </p:spTree>
    <p:extLst>
      <p:ext uri="{BB962C8B-B14F-4D97-AF65-F5344CB8AC3E}">
        <p14:creationId xmlns:p14="http://schemas.microsoft.com/office/powerpoint/2010/main" val="4319535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6E16B-269F-E763-EE20-24B3DD274F8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F651ECB-F4BD-19A4-EEA3-1C3F56999766}"/>
              </a:ext>
            </a:extLst>
          </p:cNvPr>
          <p:cNvSpPr>
            <a:spLocks noGrp="1"/>
          </p:cNvSpPr>
          <p:nvPr>
            <p:ph type="title"/>
          </p:nvPr>
        </p:nvSpPr>
        <p:spPr/>
        <p:txBody>
          <a:bodyPr/>
          <a:lstStyle/>
          <a:p>
            <a:r>
              <a:rPr lang="de-DE" dirty="0"/>
              <a:t>Jesus und das Brandopfer</a:t>
            </a:r>
          </a:p>
        </p:txBody>
      </p:sp>
      <p:sp>
        <p:nvSpPr>
          <p:cNvPr id="3" name="Inhaltsplatzhalter 2">
            <a:extLst>
              <a:ext uri="{FF2B5EF4-FFF2-40B4-BE49-F238E27FC236}">
                <a16:creationId xmlns:a16="http://schemas.microsoft.com/office/drawing/2014/main" id="{A4A322B1-E28D-BDDC-4A8B-07CC68C43385}"/>
              </a:ext>
            </a:extLst>
          </p:cNvPr>
          <p:cNvSpPr>
            <a:spLocks noGrp="1"/>
          </p:cNvSpPr>
          <p:nvPr>
            <p:ph idx="1"/>
          </p:nvPr>
        </p:nvSpPr>
        <p:spPr/>
        <p:txBody>
          <a:bodyPr>
            <a:normAutofit fontScale="92500" lnSpcReduction="20000"/>
          </a:bodyPr>
          <a:lstStyle/>
          <a:p>
            <a:pPr marL="0" indent="0">
              <a:buNone/>
            </a:pPr>
            <a:r>
              <a:rPr lang="de-DE" i="1" dirty="0"/>
              <a:t>Und er sprach: Nimm doch deinen Sohn, deinen einzigen, den du lieb hast, Isaak, und geh hin in das Land </a:t>
            </a:r>
            <a:r>
              <a:rPr lang="de-DE" i="1" dirty="0" err="1"/>
              <a:t>Morija</a:t>
            </a:r>
            <a:r>
              <a:rPr lang="de-DE" i="1" dirty="0"/>
              <a:t> und bringe ihn dort zum </a:t>
            </a:r>
            <a:r>
              <a:rPr lang="de-DE" b="1" i="1" dirty="0">
                <a:solidFill>
                  <a:srgbClr val="C00000"/>
                </a:solidFill>
              </a:rPr>
              <a:t>Brandopfer</a:t>
            </a:r>
            <a:r>
              <a:rPr lang="de-DE" i="1" dirty="0"/>
              <a:t> dar auf einem der Berge, den ich dir nennen werde! (1. Mo 22,2)</a:t>
            </a:r>
          </a:p>
          <a:p>
            <a:pPr marL="0" indent="0">
              <a:buNone/>
            </a:pPr>
            <a:endParaRPr lang="de-DE" i="1" dirty="0"/>
          </a:p>
          <a:p>
            <a:pPr marL="0" indent="0">
              <a:buNone/>
            </a:pPr>
            <a:r>
              <a:rPr lang="de-DE" i="1" dirty="0"/>
              <a:t>Er sprach: Lege deine Hand nicht an den Knaben und tue ihm gar nichts; denn nun weiß ich, dass du Gott fürchtest, </a:t>
            </a:r>
            <a:r>
              <a:rPr lang="de-DE" b="1" i="1" dirty="0">
                <a:solidFill>
                  <a:srgbClr val="C00000"/>
                </a:solidFill>
              </a:rPr>
              <a:t>weil du deinen einzigen Sohn nicht verschont hast um meinetwillen</a:t>
            </a:r>
            <a:r>
              <a:rPr lang="de-DE" i="1" dirty="0"/>
              <a:t>! (1. Mo 22,12)</a:t>
            </a:r>
          </a:p>
          <a:p>
            <a:pPr marL="0" indent="0">
              <a:buNone/>
            </a:pPr>
            <a:endParaRPr lang="de-DE" i="1" dirty="0"/>
          </a:p>
          <a:p>
            <a:pPr marL="0" indent="0">
              <a:buNone/>
            </a:pPr>
            <a:r>
              <a:rPr lang="de-DE" i="1" dirty="0"/>
              <a:t>Er, der </a:t>
            </a:r>
            <a:r>
              <a:rPr lang="de-DE" b="1" i="1" dirty="0">
                <a:solidFill>
                  <a:srgbClr val="C00000"/>
                </a:solidFill>
              </a:rPr>
              <a:t>sogar seinen eigenen Sohn nicht verschont hat</a:t>
            </a:r>
            <a:r>
              <a:rPr lang="de-DE" i="1" dirty="0"/>
              <a:t>, sondern ihn für uns alle dahingegeben hat, wie sollte er uns mit ihm nicht auch alles schenken? (Röm 8,32)</a:t>
            </a:r>
            <a:endParaRPr lang="de-DE" b="1" i="1" dirty="0">
              <a:solidFill>
                <a:srgbClr val="C00000"/>
              </a:solidFill>
            </a:endParaRPr>
          </a:p>
        </p:txBody>
      </p:sp>
    </p:spTree>
    <p:extLst>
      <p:ext uri="{BB962C8B-B14F-4D97-AF65-F5344CB8AC3E}">
        <p14:creationId xmlns:p14="http://schemas.microsoft.com/office/powerpoint/2010/main" val="3658443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BC02F-34C5-6D6D-F0C1-56F90CA9CD1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A72937B-0369-3BC3-66B9-A6AC24375A01}"/>
              </a:ext>
            </a:extLst>
          </p:cNvPr>
          <p:cNvSpPr>
            <a:spLocks noGrp="1"/>
          </p:cNvSpPr>
          <p:nvPr>
            <p:ph type="title"/>
          </p:nvPr>
        </p:nvSpPr>
        <p:spPr/>
        <p:txBody>
          <a:bodyPr/>
          <a:lstStyle/>
          <a:p>
            <a:r>
              <a:rPr lang="de-DE" dirty="0"/>
              <a:t>Johannes 10,17.18</a:t>
            </a:r>
          </a:p>
        </p:txBody>
      </p:sp>
      <p:sp>
        <p:nvSpPr>
          <p:cNvPr id="3" name="Inhaltsplatzhalter 2">
            <a:extLst>
              <a:ext uri="{FF2B5EF4-FFF2-40B4-BE49-F238E27FC236}">
                <a16:creationId xmlns:a16="http://schemas.microsoft.com/office/drawing/2014/main" id="{8488D349-C50C-DF6D-FD10-85558B6CC438}"/>
              </a:ext>
            </a:extLst>
          </p:cNvPr>
          <p:cNvSpPr>
            <a:spLocks noGrp="1"/>
          </p:cNvSpPr>
          <p:nvPr>
            <p:ph idx="1"/>
          </p:nvPr>
        </p:nvSpPr>
        <p:spPr/>
        <p:txBody>
          <a:bodyPr>
            <a:normAutofit/>
          </a:bodyPr>
          <a:lstStyle/>
          <a:p>
            <a:pPr marL="0" indent="0">
              <a:buNone/>
            </a:pPr>
            <a:r>
              <a:rPr lang="de-DE" i="1" dirty="0"/>
              <a:t>Darum liebt mich der Vater, weil ich mein Leben lasse, damit ich es wieder nehme. 18 </a:t>
            </a:r>
            <a:r>
              <a:rPr lang="de-DE" b="1" i="1" dirty="0">
                <a:solidFill>
                  <a:srgbClr val="C00000"/>
                </a:solidFill>
              </a:rPr>
              <a:t>Niemand nimmt es von mir, sondern ich lasse es von mir aus.</a:t>
            </a:r>
            <a:r>
              <a:rPr lang="de-DE" i="1" dirty="0"/>
              <a:t> Ich habe Vollmacht, es zu lassen, und habe Vollmacht, es wieder zu nehmen. Diesen Auftrag habe ich von meinem Vater empfangen.</a:t>
            </a:r>
            <a:endParaRPr lang="de-DE" b="1" i="1" dirty="0">
              <a:solidFill>
                <a:srgbClr val="C00000"/>
              </a:solidFill>
            </a:endParaRPr>
          </a:p>
        </p:txBody>
      </p:sp>
    </p:spTree>
    <p:extLst>
      <p:ext uri="{BB962C8B-B14F-4D97-AF65-F5344CB8AC3E}">
        <p14:creationId xmlns:p14="http://schemas.microsoft.com/office/powerpoint/2010/main" val="41484560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5A064-40CD-97FE-69A2-D0574BE8985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D0F4BB9-D9F9-A7A3-524C-B0E8CA570CB4}"/>
              </a:ext>
            </a:extLst>
          </p:cNvPr>
          <p:cNvSpPr>
            <a:spLocks noGrp="1"/>
          </p:cNvSpPr>
          <p:nvPr>
            <p:ph type="title"/>
          </p:nvPr>
        </p:nvSpPr>
        <p:spPr/>
        <p:txBody>
          <a:bodyPr/>
          <a:lstStyle/>
          <a:p>
            <a:r>
              <a:rPr lang="de-DE" dirty="0"/>
              <a:t>2. Mose 38,8</a:t>
            </a:r>
          </a:p>
        </p:txBody>
      </p:sp>
      <p:sp>
        <p:nvSpPr>
          <p:cNvPr id="3" name="Inhaltsplatzhalter 2">
            <a:extLst>
              <a:ext uri="{FF2B5EF4-FFF2-40B4-BE49-F238E27FC236}">
                <a16:creationId xmlns:a16="http://schemas.microsoft.com/office/drawing/2014/main" id="{A5DA16DB-CC48-6243-48A0-F7EBAF251E01}"/>
              </a:ext>
            </a:extLst>
          </p:cNvPr>
          <p:cNvSpPr>
            <a:spLocks noGrp="1"/>
          </p:cNvSpPr>
          <p:nvPr>
            <p:ph idx="1"/>
          </p:nvPr>
        </p:nvSpPr>
        <p:spPr/>
        <p:txBody>
          <a:bodyPr>
            <a:normAutofit/>
          </a:bodyPr>
          <a:lstStyle/>
          <a:p>
            <a:pPr marL="0" indent="0">
              <a:buNone/>
            </a:pPr>
            <a:r>
              <a:rPr lang="de-DE" i="1" dirty="0"/>
              <a:t>Und er machte das </a:t>
            </a:r>
            <a:r>
              <a:rPr lang="de-DE" b="1" i="1" dirty="0">
                <a:solidFill>
                  <a:srgbClr val="C00000"/>
                </a:solidFill>
              </a:rPr>
              <a:t>Becken</a:t>
            </a:r>
            <a:r>
              <a:rPr lang="de-DE" i="1" dirty="0"/>
              <a:t> aus Erz und sein Gestell auch aus Erz, </a:t>
            </a:r>
            <a:r>
              <a:rPr lang="de-DE" b="1" i="1" dirty="0">
                <a:solidFill>
                  <a:srgbClr val="C00000"/>
                </a:solidFill>
              </a:rPr>
              <a:t>aus den Spiegeln der dienenden Frauen, die vor dem Eingang der Stiftshütte Dienst taten</a:t>
            </a:r>
            <a:r>
              <a:rPr lang="de-DE" i="1" dirty="0"/>
              <a:t>. </a:t>
            </a:r>
            <a:endParaRPr lang="de-DE" b="1" i="1" dirty="0">
              <a:solidFill>
                <a:srgbClr val="C00000"/>
              </a:solidFill>
            </a:endParaRPr>
          </a:p>
        </p:txBody>
      </p:sp>
    </p:spTree>
    <p:extLst>
      <p:ext uri="{BB962C8B-B14F-4D97-AF65-F5344CB8AC3E}">
        <p14:creationId xmlns:p14="http://schemas.microsoft.com/office/powerpoint/2010/main" val="84369527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FE5B6-EAA1-ED6D-067B-DB10B4D8990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8E584EB-0B85-AFFE-4E8D-90F0476C6DA0}"/>
              </a:ext>
            </a:extLst>
          </p:cNvPr>
          <p:cNvSpPr>
            <a:spLocks noGrp="1"/>
          </p:cNvSpPr>
          <p:nvPr>
            <p:ph type="title"/>
          </p:nvPr>
        </p:nvSpPr>
        <p:spPr/>
        <p:txBody>
          <a:bodyPr/>
          <a:lstStyle/>
          <a:p>
            <a:r>
              <a:rPr lang="de-DE" dirty="0"/>
              <a:t>Jesaja 1,16</a:t>
            </a:r>
          </a:p>
        </p:txBody>
      </p:sp>
      <p:sp>
        <p:nvSpPr>
          <p:cNvPr id="3" name="Inhaltsplatzhalter 2">
            <a:extLst>
              <a:ext uri="{FF2B5EF4-FFF2-40B4-BE49-F238E27FC236}">
                <a16:creationId xmlns:a16="http://schemas.microsoft.com/office/drawing/2014/main" id="{EF8E255D-35B4-41CB-1408-094ABC524666}"/>
              </a:ext>
            </a:extLst>
          </p:cNvPr>
          <p:cNvSpPr>
            <a:spLocks noGrp="1"/>
          </p:cNvSpPr>
          <p:nvPr>
            <p:ph idx="1"/>
          </p:nvPr>
        </p:nvSpPr>
        <p:spPr/>
        <p:txBody>
          <a:bodyPr>
            <a:normAutofit/>
          </a:bodyPr>
          <a:lstStyle/>
          <a:p>
            <a:pPr marL="0" indent="0">
              <a:buNone/>
            </a:pPr>
            <a:r>
              <a:rPr lang="de-DE" b="1" i="1" dirty="0">
                <a:solidFill>
                  <a:srgbClr val="C00000"/>
                </a:solidFill>
              </a:rPr>
              <a:t>Wascht, reinigt euch</a:t>
            </a:r>
            <a:r>
              <a:rPr lang="de-DE" i="1" dirty="0"/>
              <a:t>! Tut das Böse, das ihr getan habt, von meinen Augen hinweg; hört auf, Böses zu tun! 17 Lernt Gutes tun, trachtet nach dem Recht, helft dem Bedrückten, schafft der Waise Recht, führt den Rechtsstreit für die Witwe! </a:t>
            </a:r>
            <a:endParaRPr lang="de-DE" b="1" i="1" dirty="0">
              <a:solidFill>
                <a:srgbClr val="C00000"/>
              </a:solidFill>
            </a:endParaRPr>
          </a:p>
        </p:txBody>
      </p:sp>
    </p:spTree>
    <p:extLst>
      <p:ext uri="{BB962C8B-B14F-4D97-AF65-F5344CB8AC3E}">
        <p14:creationId xmlns:p14="http://schemas.microsoft.com/office/powerpoint/2010/main" val="216037404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051CC-A556-BD0B-B983-2153A99E929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74BA63D-9F6D-CAC9-ED73-C9A68C72208A}"/>
              </a:ext>
            </a:extLst>
          </p:cNvPr>
          <p:cNvSpPr>
            <a:spLocks noGrp="1"/>
          </p:cNvSpPr>
          <p:nvPr>
            <p:ph type="title"/>
          </p:nvPr>
        </p:nvSpPr>
        <p:spPr/>
        <p:txBody>
          <a:bodyPr/>
          <a:lstStyle/>
          <a:p>
            <a:r>
              <a:rPr lang="de-DE" dirty="0"/>
              <a:t>Apostelgeschichte 22,16</a:t>
            </a:r>
          </a:p>
        </p:txBody>
      </p:sp>
      <p:sp>
        <p:nvSpPr>
          <p:cNvPr id="3" name="Inhaltsplatzhalter 2">
            <a:extLst>
              <a:ext uri="{FF2B5EF4-FFF2-40B4-BE49-F238E27FC236}">
                <a16:creationId xmlns:a16="http://schemas.microsoft.com/office/drawing/2014/main" id="{0768D8C9-2E5C-04F9-FD1A-D2F47A288C1C}"/>
              </a:ext>
            </a:extLst>
          </p:cNvPr>
          <p:cNvSpPr>
            <a:spLocks noGrp="1"/>
          </p:cNvSpPr>
          <p:nvPr>
            <p:ph idx="1"/>
          </p:nvPr>
        </p:nvSpPr>
        <p:spPr/>
        <p:txBody>
          <a:bodyPr>
            <a:normAutofit/>
          </a:bodyPr>
          <a:lstStyle/>
          <a:p>
            <a:pPr marL="0" indent="0">
              <a:buNone/>
            </a:pPr>
            <a:r>
              <a:rPr lang="de-DE" i="1" dirty="0"/>
              <a:t>Und nun, was zögerst du? Steh auf und lass dich taufen, und lass deine Sünden </a:t>
            </a:r>
            <a:r>
              <a:rPr lang="de-DE" b="1" i="1" dirty="0">
                <a:solidFill>
                  <a:srgbClr val="C00000"/>
                </a:solidFill>
              </a:rPr>
              <a:t>abwaschen</a:t>
            </a:r>
            <a:r>
              <a:rPr lang="de-DE" i="1" dirty="0"/>
              <a:t>, indem du den Namen des Herrn anrufst!</a:t>
            </a:r>
            <a:endParaRPr lang="de-DE" b="1" i="1" dirty="0">
              <a:solidFill>
                <a:srgbClr val="C00000"/>
              </a:solidFill>
            </a:endParaRPr>
          </a:p>
        </p:txBody>
      </p:sp>
    </p:spTree>
    <p:extLst>
      <p:ext uri="{BB962C8B-B14F-4D97-AF65-F5344CB8AC3E}">
        <p14:creationId xmlns:p14="http://schemas.microsoft.com/office/powerpoint/2010/main" val="389755565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22D8D-35F7-25F1-0A51-8F5A15D933D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C33EAC9-4965-37FC-27C5-33FE9F89327D}"/>
              </a:ext>
            </a:extLst>
          </p:cNvPr>
          <p:cNvSpPr>
            <a:spLocks noGrp="1"/>
          </p:cNvSpPr>
          <p:nvPr>
            <p:ph type="title"/>
          </p:nvPr>
        </p:nvSpPr>
        <p:spPr/>
        <p:txBody>
          <a:bodyPr/>
          <a:lstStyle/>
          <a:p>
            <a:r>
              <a:rPr lang="de-DE" dirty="0"/>
              <a:t>2. Mose 38,9-20</a:t>
            </a:r>
          </a:p>
        </p:txBody>
      </p:sp>
      <p:sp>
        <p:nvSpPr>
          <p:cNvPr id="3" name="Inhaltsplatzhalter 2">
            <a:extLst>
              <a:ext uri="{FF2B5EF4-FFF2-40B4-BE49-F238E27FC236}">
                <a16:creationId xmlns:a16="http://schemas.microsoft.com/office/drawing/2014/main" id="{66A9DD58-D9D0-1044-A406-218059273C43}"/>
              </a:ext>
            </a:extLst>
          </p:cNvPr>
          <p:cNvSpPr>
            <a:spLocks noGrp="1"/>
          </p:cNvSpPr>
          <p:nvPr>
            <p:ph idx="1"/>
          </p:nvPr>
        </p:nvSpPr>
        <p:spPr/>
        <p:txBody>
          <a:bodyPr>
            <a:normAutofit fontScale="85000" lnSpcReduction="10000"/>
          </a:bodyPr>
          <a:lstStyle/>
          <a:p>
            <a:pPr marL="0" indent="0">
              <a:buNone/>
            </a:pPr>
            <a:r>
              <a:rPr lang="de-DE" sz="2400" i="1" dirty="0"/>
              <a:t>Und er fertigte </a:t>
            </a:r>
            <a:r>
              <a:rPr lang="de-DE" sz="2400" b="1" i="1" dirty="0">
                <a:solidFill>
                  <a:srgbClr val="C00000"/>
                </a:solidFill>
              </a:rPr>
              <a:t>den Vorhof </a:t>
            </a:r>
            <a:r>
              <a:rPr lang="de-DE" sz="2400" i="1" dirty="0"/>
              <a:t>an: auf der Südseite die Behänge des Vorhofs, aus gezwirntem Leinen, 100 Ellen lang, 10 mit ihren 20 Säulen und 20 Füßen aus Erz, die Haken der Säulen und ihre Verbindungsstäbe aus Silber; 11 ebenso auf der Nordseite 100 Ellen mit 20 Säulen und 20 Füßen aus Erz; die Haken der Säulen und ihre Verbindungsstäbe aus Silber; 12 auf der Westseite aber 50 Ellen Behänge mit zehn Säulen und zehn Füßen; die Haken der Säulen und ihre Verbindungsstäbe aus Silber; 13 auf der Ostseite, gegen Aufgang, 50 Ellen, 14 auf der einen Seite 15 Ellen Behänge mit ihren drei Säulen und drei Füßen, 15 und 15 Ellen Behänge auf der anderen Seite, mit ihren drei Säulen und drei Füßen, sodass auf beiden Seiten des Tores am Vorhof gleich viele waren. 16 Es waren aber alle Behänge des Vorhofs ringsum aus gezwirntem Leinen, 17 und die Füße der Säulen aus Erz, und ihre Haken und Verbindungsstäbe aus Silber und ihre Köpfe mit Silber überzogen; und alle Säulen des Vorhofs waren mit silbernen Verbindungsstäben versehen. 18 Und den Vorhang am Eingang des Vorhofs machte er in </a:t>
            </a:r>
            <a:r>
              <a:rPr lang="de-DE" sz="2400" i="1" dirty="0" err="1"/>
              <a:t>Buntwirkerarbeit</a:t>
            </a:r>
            <a:r>
              <a:rPr lang="de-DE" sz="2400" i="1" dirty="0"/>
              <a:t> aus [Garnen von] blauem und rotem Purpur und Karmesin und aus gezwirntem Leinen, 20 Ellen lang und 5 Ellen hoch in der Breite, entsprechend den Behängen des Vorhofs; 19 dazu vier Säulen und vier Füße aus Erz, und ihre Haken aus Silber und der Überzug ihrer Köpfe und ihre Verbindungsstäbe aus Silber; 20 und alle Pflöcke der Wohnung und des Vorhofs ringsum waren aus Erz. </a:t>
            </a:r>
            <a:endParaRPr lang="de-DE" sz="2400" b="1" i="1" dirty="0">
              <a:solidFill>
                <a:srgbClr val="C00000"/>
              </a:solidFill>
            </a:endParaRPr>
          </a:p>
        </p:txBody>
      </p:sp>
    </p:spTree>
    <p:extLst>
      <p:ext uri="{BB962C8B-B14F-4D97-AF65-F5344CB8AC3E}">
        <p14:creationId xmlns:p14="http://schemas.microsoft.com/office/powerpoint/2010/main" val="23307628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01E35-E67D-EC48-E7A5-ADB5CB00D3F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8A48107-4B68-D821-E366-EC8CAAC4B81E}"/>
              </a:ext>
            </a:extLst>
          </p:cNvPr>
          <p:cNvSpPr>
            <a:spLocks noGrp="1"/>
          </p:cNvSpPr>
          <p:nvPr>
            <p:ph type="title"/>
          </p:nvPr>
        </p:nvSpPr>
        <p:spPr/>
        <p:txBody>
          <a:bodyPr/>
          <a:lstStyle/>
          <a:p>
            <a:r>
              <a:rPr lang="de-DE" dirty="0"/>
              <a:t>Wie alles begann 324.2</a:t>
            </a:r>
          </a:p>
        </p:txBody>
      </p:sp>
      <p:sp>
        <p:nvSpPr>
          <p:cNvPr id="3" name="Inhaltsplatzhalter 2">
            <a:extLst>
              <a:ext uri="{FF2B5EF4-FFF2-40B4-BE49-F238E27FC236}">
                <a16:creationId xmlns:a16="http://schemas.microsoft.com/office/drawing/2014/main" id="{B1D1AF34-A2DC-6C0C-A310-8AD59C95F9CD}"/>
              </a:ext>
            </a:extLst>
          </p:cNvPr>
          <p:cNvSpPr>
            <a:spLocks noGrp="1"/>
          </p:cNvSpPr>
          <p:nvPr>
            <p:ph idx="1"/>
          </p:nvPr>
        </p:nvSpPr>
        <p:spPr/>
        <p:txBody>
          <a:bodyPr>
            <a:normAutofit fontScale="92500" lnSpcReduction="10000"/>
          </a:bodyPr>
          <a:lstStyle/>
          <a:p>
            <a:pPr marL="0" indent="0">
              <a:buNone/>
            </a:pPr>
            <a:r>
              <a:rPr lang="de-DE" dirty="0"/>
              <a:t>Das heilige Zelt war ringsum von einem offenen Raum umschlossen, dem sogenannten Vorhof. Dieser wurde von Vorhängen aus feiner Leinwand abgegrenzt, die an Messingsäulen aufgehängt waren. Der Eingang lag an der Ostseite und war durch Vorhänge aus kostbarem und kunstvoll verarbeitetem Stoff verschlossen - allerdings von geringerem Wert als die beiden anderen am Heiligtum. </a:t>
            </a:r>
            <a:r>
              <a:rPr lang="de-DE" b="1" dirty="0">
                <a:solidFill>
                  <a:srgbClr val="C00000"/>
                </a:solidFill>
              </a:rPr>
              <a:t>Da die Vorhänge des Vorhofs nur etwa halb so hoch waren wie die Wände des Heiligtums, konnte man von draußen das heilige Zelt deutlich sehen</a:t>
            </a:r>
            <a:r>
              <a:rPr lang="de-DE" dirty="0"/>
              <a:t>. Nahe am Eingang stand der Brandopferaltar, der mit Bronzeblech überzogen war. Darauf wurden Gott alle Opfer dargebracht, die vom Feuer verzehrt werden sollten. </a:t>
            </a:r>
            <a:r>
              <a:rPr lang="de-DE" b="1" dirty="0">
                <a:solidFill>
                  <a:srgbClr val="C00000"/>
                </a:solidFill>
              </a:rPr>
              <a:t>Die Hörner des Altars an den vier Ecken wurden mit dem sühnenden Blut der Opfertiere besprengt</a:t>
            </a:r>
            <a:r>
              <a:rPr lang="de-DE" dirty="0"/>
              <a:t>.</a:t>
            </a:r>
            <a:endParaRPr lang="de-DE" b="1" dirty="0">
              <a:solidFill>
                <a:srgbClr val="C00000"/>
              </a:solidFill>
            </a:endParaRPr>
          </a:p>
        </p:txBody>
      </p:sp>
    </p:spTree>
    <p:extLst>
      <p:ext uri="{BB962C8B-B14F-4D97-AF65-F5344CB8AC3E}">
        <p14:creationId xmlns:p14="http://schemas.microsoft.com/office/powerpoint/2010/main" val="408929610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97B30-437C-4C34-C0C3-5688BF59DBC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A204688-D65E-BD05-47D6-67A5032C4721}"/>
              </a:ext>
            </a:extLst>
          </p:cNvPr>
          <p:cNvSpPr>
            <a:spLocks noGrp="1"/>
          </p:cNvSpPr>
          <p:nvPr>
            <p:ph type="title"/>
          </p:nvPr>
        </p:nvSpPr>
        <p:spPr/>
        <p:txBody>
          <a:bodyPr/>
          <a:lstStyle/>
          <a:p>
            <a:r>
              <a:rPr lang="de-DE" dirty="0"/>
              <a:t>2. Mose 38,21-24</a:t>
            </a:r>
          </a:p>
        </p:txBody>
      </p:sp>
      <p:sp>
        <p:nvSpPr>
          <p:cNvPr id="3" name="Inhaltsplatzhalter 2">
            <a:extLst>
              <a:ext uri="{FF2B5EF4-FFF2-40B4-BE49-F238E27FC236}">
                <a16:creationId xmlns:a16="http://schemas.microsoft.com/office/drawing/2014/main" id="{F5A119AB-3A42-CCFF-85D3-7487738C74EF}"/>
              </a:ext>
            </a:extLst>
          </p:cNvPr>
          <p:cNvSpPr>
            <a:spLocks noGrp="1"/>
          </p:cNvSpPr>
          <p:nvPr>
            <p:ph idx="1"/>
          </p:nvPr>
        </p:nvSpPr>
        <p:spPr/>
        <p:txBody>
          <a:bodyPr>
            <a:normAutofit lnSpcReduction="10000"/>
          </a:bodyPr>
          <a:lstStyle/>
          <a:p>
            <a:pPr marL="0" indent="0">
              <a:buNone/>
            </a:pPr>
            <a:r>
              <a:rPr lang="de-DE" sz="2400" i="1" dirty="0"/>
              <a:t>Dies ist </a:t>
            </a:r>
            <a:r>
              <a:rPr lang="de-DE" sz="2400" b="1" i="1" dirty="0">
                <a:solidFill>
                  <a:srgbClr val="C00000"/>
                </a:solidFill>
              </a:rPr>
              <a:t>die Berechnung der Kosten der Wohnung, der Wohnung des Zeugnisses, die auf Befehl Moses gemacht wurde, mithilfe der Leviten durch die Hand Itamars, des Sohnes Aarons, des Priesters</a:t>
            </a:r>
            <a:r>
              <a:rPr lang="de-DE" sz="2400" i="1" dirty="0"/>
              <a:t>, 22 nachdem </a:t>
            </a:r>
            <a:r>
              <a:rPr lang="de-DE" sz="2400" i="1" dirty="0" err="1"/>
              <a:t>Bezaleel</a:t>
            </a:r>
            <a:r>
              <a:rPr lang="de-DE" sz="2400" i="1" dirty="0"/>
              <a:t>, der Sohn Uris, des Sohns </a:t>
            </a:r>
            <a:r>
              <a:rPr lang="de-DE" sz="2400" i="1" dirty="0" err="1"/>
              <a:t>Hurs</a:t>
            </a:r>
            <a:r>
              <a:rPr lang="de-DE" sz="2400" i="1" dirty="0"/>
              <a:t>, vom Stamm Juda, alles gemacht hatte, wie es der HERR Mose geboten hatte; 23 und mit ihm </a:t>
            </a:r>
            <a:r>
              <a:rPr lang="de-DE" sz="2400" i="1" dirty="0" err="1"/>
              <a:t>Oholiab</a:t>
            </a:r>
            <a:r>
              <a:rPr lang="de-DE" sz="2400" i="1" dirty="0"/>
              <a:t>, der Sohn </a:t>
            </a:r>
            <a:r>
              <a:rPr lang="de-DE" sz="2400" i="1" dirty="0" err="1"/>
              <a:t>Ahisamachs</a:t>
            </a:r>
            <a:r>
              <a:rPr lang="de-DE" sz="2400" i="1" dirty="0"/>
              <a:t>, vom Stamm Dan, ein Meister im Steinschneiden, in kunstvoller Arbeit und im Buntwirken von blauem und rotem Purpur und Karmesin und in Leinen. 24 Alles Gold, das verarbeitet wurde in diesem ganzen Werk des Heiligtums, </a:t>
            </a:r>
            <a:r>
              <a:rPr lang="de-DE" sz="2400" b="1" i="1" dirty="0">
                <a:solidFill>
                  <a:srgbClr val="C00000"/>
                </a:solidFill>
              </a:rPr>
              <a:t>das Gold, das als freiwillige Gabe gegeben wurde, betrug 29 Talente und 730 Schekel</a:t>
            </a:r>
            <a:r>
              <a:rPr lang="de-DE" sz="2400" i="1" dirty="0"/>
              <a:t>, nach dem Schekel des Heiligtums.</a:t>
            </a:r>
          </a:p>
          <a:p>
            <a:pPr marL="0" indent="0">
              <a:buNone/>
            </a:pPr>
            <a:endParaRPr lang="de-DE" sz="2400" i="1" dirty="0"/>
          </a:p>
          <a:p>
            <a:pPr marL="0" indent="0">
              <a:buNone/>
            </a:pPr>
            <a:r>
              <a:rPr lang="de-DE" sz="2400" dirty="0"/>
              <a:t>1052,76 kg Gold (nach heutigem Goldpreis: 105.902.929,11 Euro; bei ca. 2 Millionen Menschen ca. 50 Euro pro Person)</a:t>
            </a:r>
            <a:endParaRPr lang="de-DE" sz="2400" b="1" dirty="0">
              <a:solidFill>
                <a:srgbClr val="C00000"/>
              </a:solidFill>
            </a:endParaRPr>
          </a:p>
        </p:txBody>
      </p:sp>
    </p:spTree>
    <p:extLst>
      <p:ext uri="{BB962C8B-B14F-4D97-AF65-F5344CB8AC3E}">
        <p14:creationId xmlns:p14="http://schemas.microsoft.com/office/powerpoint/2010/main" val="42266220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D1532-BA39-5282-7D26-19E4833B426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C046D3B-C3A1-A967-8D49-2D23719DCFED}"/>
              </a:ext>
            </a:extLst>
          </p:cNvPr>
          <p:cNvSpPr>
            <a:spLocks noGrp="1"/>
          </p:cNvSpPr>
          <p:nvPr>
            <p:ph type="title"/>
          </p:nvPr>
        </p:nvSpPr>
        <p:spPr/>
        <p:txBody>
          <a:bodyPr/>
          <a:lstStyle/>
          <a:p>
            <a:r>
              <a:rPr lang="de-DE" dirty="0"/>
              <a:t>2. Mose 38,24-28</a:t>
            </a:r>
          </a:p>
        </p:txBody>
      </p:sp>
      <p:sp>
        <p:nvSpPr>
          <p:cNvPr id="3" name="Inhaltsplatzhalter 2">
            <a:extLst>
              <a:ext uri="{FF2B5EF4-FFF2-40B4-BE49-F238E27FC236}">
                <a16:creationId xmlns:a16="http://schemas.microsoft.com/office/drawing/2014/main" id="{7FF4D9DE-723C-6421-6FE1-383914ACA0EC}"/>
              </a:ext>
            </a:extLst>
          </p:cNvPr>
          <p:cNvSpPr>
            <a:spLocks noGrp="1"/>
          </p:cNvSpPr>
          <p:nvPr>
            <p:ph idx="1"/>
          </p:nvPr>
        </p:nvSpPr>
        <p:spPr/>
        <p:txBody>
          <a:bodyPr>
            <a:normAutofit/>
          </a:bodyPr>
          <a:lstStyle/>
          <a:p>
            <a:pPr marL="0" indent="0">
              <a:buNone/>
            </a:pPr>
            <a:r>
              <a:rPr lang="de-DE" sz="2400" i="1" dirty="0"/>
              <a:t>25 Das Silber aber von den Gezählten der Gemeinde betrug 100 Talente und 1 775 Schekel, nach dem Schekel des Heiligtums. 26 </a:t>
            </a:r>
            <a:r>
              <a:rPr lang="de-DE" sz="2400" b="1" i="1" dirty="0">
                <a:solidFill>
                  <a:srgbClr val="C00000"/>
                </a:solidFill>
              </a:rPr>
              <a:t>Ein Beka je Kopf, ein halber Schekel</a:t>
            </a:r>
            <a:r>
              <a:rPr lang="de-DE" sz="2400" i="1" dirty="0"/>
              <a:t>, nach dem Schekel des Heiligtums, </a:t>
            </a:r>
            <a:r>
              <a:rPr lang="de-DE" sz="2400" b="1" i="1" dirty="0">
                <a:solidFill>
                  <a:srgbClr val="C00000"/>
                </a:solidFill>
              </a:rPr>
              <a:t>von allen, die gezählt wurden, von 20 Jahren an und darüber, 603 550 Mann</a:t>
            </a:r>
            <a:r>
              <a:rPr lang="de-DE" sz="2400" i="1" dirty="0"/>
              <a:t>. 27 Aus den 100 Talenten Silber goss man die Füße des Heiligtums und die Füße des Vorhangs, 100 Füße aus 100 Talenten, </a:t>
            </a:r>
            <a:r>
              <a:rPr lang="de-DE" sz="2400" b="1" i="1" dirty="0">
                <a:solidFill>
                  <a:srgbClr val="C00000"/>
                </a:solidFill>
              </a:rPr>
              <a:t>je ein Talent für einen Fuß</a:t>
            </a:r>
            <a:r>
              <a:rPr lang="de-DE" sz="2400" i="1" dirty="0"/>
              <a:t>. 28 Aber aus den 1 775 Schekeln wurden die Haken der Säulen gemacht und ihre Köpfe überzogen, und sie wurden [mit ihren Verbindungsstäben] verbunden.</a:t>
            </a:r>
          </a:p>
          <a:p>
            <a:pPr marL="0" indent="0">
              <a:buNone/>
            </a:pPr>
            <a:endParaRPr lang="de-DE" sz="2400" i="1" dirty="0"/>
          </a:p>
          <a:p>
            <a:pPr marL="0" indent="0">
              <a:buNone/>
            </a:pPr>
            <a:r>
              <a:rPr lang="de-DE" sz="2400" dirty="0"/>
              <a:t>1 Beka = 6g (nach heutigem Silberpreis etwa 7 Euro)</a:t>
            </a:r>
            <a:endParaRPr lang="de-DE" sz="2400" b="1" dirty="0">
              <a:solidFill>
                <a:srgbClr val="C00000"/>
              </a:solidFill>
            </a:endParaRPr>
          </a:p>
        </p:txBody>
      </p:sp>
    </p:spTree>
    <p:extLst>
      <p:ext uri="{BB962C8B-B14F-4D97-AF65-F5344CB8AC3E}">
        <p14:creationId xmlns:p14="http://schemas.microsoft.com/office/powerpoint/2010/main" val="151741712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CCB93-3369-5680-9CF0-241CC882485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C4838EF-2EC9-316B-E422-5D74C3FB9208}"/>
              </a:ext>
            </a:extLst>
          </p:cNvPr>
          <p:cNvSpPr>
            <a:spLocks noGrp="1"/>
          </p:cNvSpPr>
          <p:nvPr>
            <p:ph type="title"/>
          </p:nvPr>
        </p:nvSpPr>
        <p:spPr/>
        <p:txBody>
          <a:bodyPr/>
          <a:lstStyle/>
          <a:p>
            <a:r>
              <a:rPr lang="de-DE" dirty="0"/>
              <a:t>2. Mose 38,29-31</a:t>
            </a:r>
          </a:p>
        </p:txBody>
      </p:sp>
      <p:sp>
        <p:nvSpPr>
          <p:cNvPr id="3" name="Inhaltsplatzhalter 2">
            <a:extLst>
              <a:ext uri="{FF2B5EF4-FFF2-40B4-BE49-F238E27FC236}">
                <a16:creationId xmlns:a16="http://schemas.microsoft.com/office/drawing/2014/main" id="{F04C8215-6858-4A3D-3DD7-8EDFD03BE963}"/>
              </a:ext>
            </a:extLst>
          </p:cNvPr>
          <p:cNvSpPr>
            <a:spLocks noGrp="1"/>
          </p:cNvSpPr>
          <p:nvPr>
            <p:ph idx="1"/>
          </p:nvPr>
        </p:nvSpPr>
        <p:spPr/>
        <p:txBody>
          <a:bodyPr>
            <a:normAutofit/>
          </a:bodyPr>
          <a:lstStyle/>
          <a:p>
            <a:pPr marL="0" indent="0">
              <a:buNone/>
            </a:pPr>
            <a:r>
              <a:rPr lang="de-DE" sz="2400" i="1" dirty="0"/>
              <a:t>29 Die </a:t>
            </a:r>
            <a:r>
              <a:rPr lang="de-DE" sz="2400" b="1" i="1" dirty="0">
                <a:solidFill>
                  <a:srgbClr val="C00000"/>
                </a:solidFill>
              </a:rPr>
              <a:t>freiwillige Gabe des Erzes aber betrug 70 Talente und 2 400 Schekel</a:t>
            </a:r>
            <a:r>
              <a:rPr lang="de-DE" sz="2400" i="1" dirty="0"/>
              <a:t>. 30 Daraus wurden die Füße des Eingangs der Stiftshütte gemacht und der eherne Altar und das eherne Gitter daran und alle Geräte des Altars; 31 dazu die Füße des Vorhofs ringsumher und die Füße des Eingangs am Vorhof, alle Pflöcke der Wohnung und alle Pflöcke des Vorhofs ringsumher. </a:t>
            </a:r>
            <a:endParaRPr lang="de-DE" sz="2400" b="1" i="1" dirty="0">
              <a:solidFill>
                <a:srgbClr val="C00000"/>
              </a:solidFill>
            </a:endParaRPr>
          </a:p>
        </p:txBody>
      </p:sp>
    </p:spTree>
    <p:extLst>
      <p:ext uri="{BB962C8B-B14F-4D97-AF65-F5344CB8AC3E}">
        <p14:creationId xmlns:p14="http://schemas.microsoft.com/office/powerpoint/2010/main" val="162909223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758A1-BEE7-1063-30D9-55E6CA75C31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2AC470-5198-FD8D-DA5F-3FBDE913F4AE}"/>
              </a:ext>
            </a:extLst>
          </p:cNvPr>
          <p:cNvSpPr>
            <a:spLocks noGrp="1"/>
          </p:cNvSpPr>
          <p:nvPr>
            <p:ph type="title"/>
          </p:nvPr>
        </p:nvSpPr>
        <p:spPr/>
        <p:txBody>
          <a:bodyPr/>
          <a:lstStyle/>
          <a:p>
            <a:r>
              <a:rPr lang="de-DE" dirty="0"/>
              <a:t>2. Mose 39,1</a:t>
            </a:r>
          </a:p>
        </p:txBody>
      </p:sp>
      <p:sp>
        <p:nvSpPr>
          <p:cNvPr id="3" name="Inhaltsplatzhalter 2">
            <a:extLst>
              <a:ext uri="{FF2B5EF4-FFF2-40B4-BE49-F238E27FC236}">
                <a16:creationId xmlns:a16="http://schemas.microsoft.com/office/drawing/2014/main" id="{7D49BE3A-8FB6-B202-E381-F7F1B03589C7}"/>
              </a:ext>
            </a:extLst>
          </p:cNvPr>
          <p:cNvSpPr>
            <a:spLocks noGrp="1"/>
          </p:cNvSpPr>
          <p:nvPr>
            <p:ph idx="1"/>
          </p:nvPr>
        </p:nvSpPr>
        <p:spPr/>
        <p:txBody>
          <a:bodyPr>
            <a:normAutofit/>
          </a:bodyPr>
          <a:lstStyle/>
          <a:p>
            <a:pPr marL="0" indent="0">
              <a:buNone/>
            </a:pPr>
            <a:r>
              <a:rPr lang="de-DE" sz="2400" i="1" dirty="0"/>
              <a:t>Und aus den [Garnen] von blauem und rotem Purpur und Karmesin machten sie </a:t>
            </a:r>
            <a:r>
              <a:rPr lang="de-DE" sz="2400" b="1" i="1" dirty="0">
                <a:solidFill>
                  <a:srgbClr val="C00000"/>
                </a:solidFill>
              </a:rPr>
              <a:t>die gewirkten Kleider zum Dienst im Heiligtum und fertigten die heiligen Kleider für Aaron an, so wie der HERR es Mose geboten hatte</a:t>
            </a:r>
            <a:r>
              <a:rPr lang="de-DE" sz="2400" i="1" dirty="0"/>
              <a:t>. </a:t>
            </a:r>
            <a:endParaRPr lang="de-DE" sz="2400" b="1" i="1" dirty="0">
              <a:solidFill>
                <a:srgbClr val="C00000"/>
              </a:solidFill>
            </a:endParaRPr>
          </a:p>
        </p:txBody>
      </p:sp>
    </p:spTree>
    <p:extLst>
      <p:ext uri="{BB962C8B-B14F-4D97-AF65-F5344CB8AC3E}">
        <p14:creationId xmlns:p14="http://schemas.microsoft.com/office/powerpoint/2010/main" val="13289607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2B62C-DE78-4852-3978-F28E70722FE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7A5F1CC-D1C8-DFE5-4B6E-9850817421A8}"/>
              </a:ext>
            </a:extLst>
          </p:cNvPr>
          <p:cNvSpPr>
            <a:spLocks noGrp="1"/>
          </p:cNvSpPr>
          <p:nvPr>
            <p:ph type="title"/>
          </p:nvPr>
        </p:nvSpPr>
        <p:spPr/>
        <p:txBody>
          <a:bodyPr/>
          <a:lstStyle/>
          <a:p>
            <a:r>
              <a:rPr lang="de-DE" dirty="0"/>
              <a:t>2. Mose 39,2-7</a:t>
            </a:r>
          </a:p>
        </p:txBody>
      </p:sp>
      <p:sp>
        <p:nvSpPr>
          <p:cNvPr id="3" name="Inhaltsplatzhalter 2">
            <a:extLst>
              <a:ext uri="{FF2B5EF4-FFF2-40B4-BE49-F238E27FC236}">
                <a16:creationId xmlns:a16="http://schemas.microsoft.com/office/drawing/2014/main" id="{F4CB127D-A44F-D64C-60A1-94D9956634AA}"/>
              </a:ext>
            </a:extLst>
          </p:cNvPr>
          <p:cNvSpPr>
            <a:spLocks noGrp="1"/>
          </p:cNvSpPr>
          <p:nvPr>
            <p:ph idx="1"/>
          </p:nvPr>
        </p:nvSpPr>
        <p:spPr/>
        <p:txBody>
          <a:bodyPr>
            <a:normAutofit lnSpcReduction="10000"/>
          </a:bodyPr>
          <a:lstStyle/>
          <a:p>
            <a:pPr marL="0" indent="0">
              <a:buNone/>
            </a:pPr>
            <a:r>
              <a:rPr lang="de-DE" sz="2400" i="1" dirty="0"/>
              <a:t>Und man stellte </a:t>
            </a:r>
            <a:r>
              <a:rPr lang="de-DE" sz="2400" b="1" i="1" dirty="0">
                <a:solidFill>
                  <a:srgbClr val="C00000"/>
                </a:solidFill>
              </a:rPr>
              <a:t>das Ephod</a:t>
            </a:r>
            <a:r>
              <a:rPr lang="de-DE" sz="2400" i="1" dirty="0"/>
              <a:t> aus Gold her und aus [Garnen von] blauem und rotem Purpur und Karmesin und aus gezwirntem Leinen. 3 Die Goldbleche hämmerten sie und schnitten sie zu Fäden, dass man sie kunstvoll hineinwirken konnte in die [Garne] aus blauem und rotem Purpur und Karmesin und aus gezwirntem Leinen. 4 Sie machten auch verbindende Schulterstücke daran, an seinen beiden Enden verbunden. 5 Und der gewirkte Gürtel, mit dem es angebunden wurde, hing mit ihm zusammen; er war aus dem gleichen Stoff und von derselben Arbeit, aus Gold, aus [Garnen von] blauem und rotem Purpur und Karmesin und gezwirntem Leinen, so wie der HERR es Mose geboten hatte. 6 Und sie bearbeiteten </a:t>
            </a:r>
            <a:r>
              <a:rPr lang="de-DE" sz="2400" b="1" i="1" dirty="0">
                <a:solidFill>
                  <a:srgbClr val="C00000"/>
                </a:solidFill>
              </a:rPr>
              <a:t>die </a:t>
            </a:r>
            <a:r>
              <a:rPr lang="de-DE" sz="2400" b="1" i="1" dirty="0" err="1">
                <a:solidFill>
                  <a:srgbClr val="C00000"/>
                </a:solidFill>
              </a:rPr>
              <a:t>Onyxsteine</a:t>
            </a:r>
            <a:r>
              <a:rPr lang="de-DE" sz="2400" i="1" dirty="0"/>
              <a:t>, in Gold gefasst, </a:t>
            </a:r>
            <a:r>
              <a:rPr lang="de-DE" sz="2400" b="1" i="1" dirty="0">
                <a:solidFill>
                  <a:srgbClr val="C00000"/>
                </a:solidFill>
              </a:rPr>
              <a:t>in Siegelgravur eingraviert, entsprechend den Namen der Söhne Israels</a:t>
            </a:r>
            <a:r>
              <a:rPr lang="de-DE" sz="2400" i="1" dirty="0"/>
              <a:t>; 7 die hefteten sie auf die Schulterstücke des Ephod, dass sie </a:t>
            </a:r>
            <a:r>
              <a:rPr lang="de-DE" sz="2400" b="1" i="1" dirty="0">
                <a:solidFill>
                  <a:srgbClr val="C00000"/>
                </a:solidFill>
              </a:rPr>
              <a:t>Steine des Gedenkens seien für die Kinder Israels, so wie der HERR es Mose geboten hatte. </a:t>
            </a:r>
          </a:p>
        </p:txBody>
      </p:sp>
    </p:spTree>
    <p:extLst>
      <p:ext uri="{BB962C8B-B14F-4D97-AF65-F5344CB8AC3E}">
        <p14:creationId xmlns:p14="http://schemas.microsoft.com/office/powerpoint/2010/main" val="2292338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EDE06-AE4D-C0AA-1D7B-12B8F95EFAD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AD2AA74-4F9C-F7F2-DE2E-D6E35FCBC38B}"/>
              </a:ext>
            </a:extLst>
          </p:cNvPr>
          <p:cNvSpPr>
            <a:spLocks noGrp="1"/>
          </p:cNvSpPr>
          <p:nvPr>
            <p:ph type="title"/>
          </p:nvPr>
        </p:nvSpPr>
        <p:spPr/>
        <p:txBody>
          <a:bodyPr/>
          <a:lstStyle/>
          <a:p>
            <a:r>
              <a:rPr lang="de-DE" dirty="0"/>
              <a:t>1. Petrus 5,2</a:t>
            </a:r>
          </a:p>
        </p:txBody>
      </p:sp>
      <p:sp>
        <p:nvSpPr>
          <p:cNvPr id="3" name="Inhaltsplatzhalter 2">
            <a:extLst>
              <a:ext uri="{FF2B5EF4-FFF2-40B4-BE49-F238E27FC236}">
                <a16:creationId xmlns:a16="http://schemas.microsoft.com/office/drawing/2014/main" id="{95E4EBF5-30EF-B35C-2B80-06D719106CFD}"/>
              </a:ext>
            </a:extLst>
          </p:cNvPr>
          <p:cNvSpPr>
            <a:spLocks noGrp="1"/>
          </p:cNvSpPr>
          <p:nvPr>
            <p:ph idx="1"/>
          </p:nvPr>
        </p:nvSpPr>
        <p:spPr/>
        <p:txBody>
          <a:bodyPr>
            <a:normAutofit/>
          </a:bodyPr>
          <a:lstStyle/>
          <a:p>
            <a:pPr marL="0" indent="0">
              <a:buNone/>
            </a:pPr>
            <a:r>
              <a:rPr lang="de-DE" i="1" dirty="0"/>
              <a:t>Hütet die Herde Gottes bei euch, indem ihr nicht gezwungen, </a:t>
            </a:r>
            <a:r>
              <a:rPr lang="de-DE" b="1" i="1" dirty="0">
                <a:solidFill>
                  <a:srgbClr val="C00000"/>
                </a:solidFill>
              </a:rPr>
              <a:t>sondern freiwillig </a:t>
            </a:r>
            <a:r>
              <a:rPr lang="de-DE" i="1" dirty="0"/>
              <a:t>Aufsicht übt, nicht nach schändlichem Gewinn strebend, sondern mit Hingabe,</a:t>
            </a:r>
            <a:endParaRPr lang="de-DE" b="1" i="1" dirty="0">
              <a:solidFill>
                <a:srgbClr val="C00000"/>
              </a:solidFill>
            </a:endParaRPr>
          </a:p>
        </p:txBody>
      </p:sp>
    </p:spTree>
    <p:extLst>
      <p:ext uri="{BB962C8B-B14F-4D97-AF65-F5344CB8AC3E}">
        <p14:creationId xmlns:p14="http://schemas.microsoft.com/office/powerpoint/2010/main" val="354284328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FB0EF-6F5C-ABBB-6A12-83F47BC56A3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E714212-97E9-6258-E13C-62308FEB495C}"/>
              </a:ext>
            </a:extLst>
          </p:cNvPr>
          <p:cNvSpPr>
            <a:spLocks noGrp="1"/>
          </p:cNvSpPr>
          <p:nvPr>
            <p:ph type="title"/>
          </p:nvPr>
        </p:nvSpPr>
        <p:spPr/>
        <p:txBody>
          <a:bodyPr/>
          <a:lstStyle/>
          <a:p>
            <a:r>
              <a:rPr lang="de-DE" dirty="0"/>
              <a:t>2. Mose 39,8-21</a:t>
            </a:r>
          </a:p>
        </p:txBody>
      </p:sp>
      <p:sp>
        <p:nvSpPr>
          <p:cNvPr id="3" name="Inhaltsplatzhalter 2">
            <a:extLst>
              <a:ext uri="{FF2B5EF4-FFF2-40B4-BE49-F238E27FC236}">
                <a16:creationId xmlns:a16="http://schemas.microsoft.com/office/drawing/2014/main" id="{63C4246F-292A-2EF7-1F09-EC225698AE30}"/>
              </a:ext>
            </a:extLst>
          </p:cNvPr>
          <p:cNvSpPr>
            <a:spLocks noGrp="1"/>
          </p:cNvSpPr>
          <p:nvPr>
            <p:ph idx="1"/>
          </p:nvPr>
        </p:nvSpPr>
        <p:spPr/>
        <p:txBody>
          <a:bodyPr>
            <a:normAutofit fontScale="92500" lnSpcReduction="10000"/>
          </a:bodyPr>
          <a:lstStyle/>
          <a:p>
            <a:pPr marL="0" indent="0">
              <a:buNone/>
            </a:pPr>
            <a:r>
              <a:rPr lang="de-DE" sz="1800" i="1" dirty="0"/>
              <a:t>Sie fertigten auch </a:t>
            </a:r>
            <a:r>
              <a:rPr lang="de-DE" sz="1800" b="1" i="1" dirty="0">
                <a:solidFill>
                  <a:srgbClr val="C00000"/>
                </a:solidFill>
              </a:rPr>
              <a:t>das Brustschild </a:t>
            </a:r>
            <a:r>
              <a:rPr lang="de-DE" sz="1800" i="1" dirty="0"/>
              <a:t>in kunstvoller Arbeit an, in der gleichen Arbeit wie das Ephod, aus Gold, aus blauem und rotem Purpur und Karmesin und aus gezwirntem Leinen. 9 Und sie machten das Brustschild viereckig und doppelt gelegt, eine Spanne lang und eine Spanne breit. 10 Und sie besetzten es mit vier Reihen von Steinen: Die erste Reihe war ein Rubin, ein Topas und ein Smaragd; 11 die zweite Reihe ein Granat, ein Saphir und ein Diamant; 12 die dritte Reihe ein Opal, ein Achat und ein Amethyst; 13 die vierte Reihe ein Chrysolith, ein Onyx und ein Jaspis; bei ihrer Einsetzung wurden sie in Gold gefasst. 14 </a:t>
            </a:r>
            <a:r>
              <a:rPr lang="de-DE" sz="1800" b="1" i="1" dirty="0">
                <a:solidFill>
                  <a:srgbClr val="C00000"/>
                </a:solidFill>
              </a:rPr>
              <a:t>Und diese Steine waren entsprechend den Namen der Söhne Israels zwölf an der Zahl, [einer] für jeden ihrer Namen; in Siegelgravur, ein Stein für jeden Namen der zwölf Stämme.</a:t>
            </a:r>
            <a:r>
              <a:rPr lang="de-DE" sz="1800" i="1" dirty="0"/>
              <a:t> 15 Und sie fertigten für das Brustschild schnurförmige Ketten an, in Flechtwerk, aus reinem Gold, 16 und sie machten zwei goldene Einfassungen und zwei goldene Ringe und befestigten die beiden Ringe an den beiden Enden des Brustschilds. 17 Und die beiden geflochtenen Ketten aus Gold machten sie an den beiden Ringen fest, die an den beiden Enden des Brustschilds waren. 18 Die beiden anderen Enden der geflochtenen Ketten aber befestigten sie an den beiden Einfassungen und hefteten sie auf die beiden Schulterstücke des Ephod, an seiner Vorderseite. 19 Und sie stellten zwei andere goldene Ringe her und hefteten sie an die beiden anderen Ecken des Brustschilds, nämlich an seinen Saum, der inwendig dem Ephod zugekehrt war. 20 Und sie stellten zwei weitere goldene Ringe her, die hefteten sie auf die beiden Schulterstücke des Ephod, unten an seine Vorderseite, dort, wo das Ephod miteinander verbunden ist, oberhalb des gewirkten Gürtels des Ephod. 21 Und sie knüpften das Brustschild mit seinen Ringen mit einer Schnur von blauem Purpur an die Ringe des Ephod, dass es an dem gewirkten Gürtel des Ephod eng anlag und das Brustschild sich nicht von dem Ephod loslöste — so wie der HERR es Mose geboten hatte. </a:t>
            </a:r>
            <a:endParaRPr lang="de-DE" sz="1800" b="1" i="1" dirty="0">
              <a:solidFill>
                <a:srgbClr val="C00000"/>
              </a:solidFill>
            </a:endParaRPr>
          </a:p>
        </p:txBody>
      </p:sp>
    </p:spTree>
    <p:extLst>
      <p:ext uri="{BB962C8B-B14F-4D97-AF65-F5344CB8AC3E}">
        <p14:creationId xmlns:p14="http://schemas.microsoft.com/office/powerpoint/2010/main" val="303401793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02B85-DFC9-73A0-671C-3B994834FFE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BD9541E-63F2-26B4-6F30-C12D3BB188F7}"/>
              </a:ext>
            </a:extLst>
          </p:cNvPr>
          <p:cNvSpPr>
            <a:spLocks noGrp="1"/>
          </p:cNvSpPr>
          <p:nvPr>
            <p:ph type="title"/>
          </p:nvPr>
        </p:nvSpPr>
        <p:spPr/>
        <p:txBody>
          <a:bodyPr/>
          <a:lstStyle/>
          <a:p>
            <a:r>
              <a:rPr lang="de-DE" dirty="0"/>
              <a:t>2. Mose 39,22-26</a:t>
            </a:r>
          </a:p>
        </p:txBody>
      </p:sp>
      <p:sp>
        <p:nvSpPr>
          <p:cNvPr id="3" name="Inhaltsplatzhalter 2">
            <a:extLst>
              <a:ext uri="{FF2B5EF4-FFF2-40B4-BE49-F238E27FC236}">
                <a16:creationId xmlns:a16="http://schemas.microsoft.com/office/drawing/2014/main" id="{6DF8C2F2-CAE9-5704-D96B-C00677113932}"/>
              </a:ext>
            </a:extLst>
          </p:cNvPr>
          <p:cNvSpPr>
            <a:spLocks noGrp="1"/>
          </p:cNvSpPr>
          <p:nvPr>
            <p:ph idx="1"/>
          </p:nvPr>
        </p:nvSpPr>
        <p:spPr/>
        <p:txBody>
          <a:bodyPr>
            <a:normAutofit/>
          </a:bodyPr>
          <a:lstStyle/>
          <a:p>
            <a:pPr marL="0" indent="0">
              <a:buNone/>
            </a:pPr>
            <a:r>
              <a:rPr lang="de-DE" i="1" dirty="0"/>
              <a:t>Und er machte das </a:t>
            </a:r>
            <a:r>
              <a:rPr lang="de-DE" b="1" i="1" dirty="0">
                <a:solidFill>
                  <a:srgbClr val="C00000"/>
                </a:solidFill>
              </a:rPr>
              <a:t>Obergewand</a:t>
            </a:r>
            <a:r>
              <a:rPr lang="de-DE" i="1" dirty="0"/>
              <a:t> des Ephod, ganz aus blauem Purpur gewoben; 23 und die Öffnung des Obergewandes war in der Mitte, wie die Öffnung eines Panzerhemdes, und ein Saum um die Öffnung, damit es nicht zerriss. 24 Und sie brachten an seinem unteren Saum Granatäpfel an, aus blauem und rotem Purpur und Karmesin gezwirnt. 25 Und sie machten Schellen aus reinem Gold; die brachten sie zwischen den Granatäpfeln an ringsum am Saum des Obergewandes, 26 eine Schelle, danach ein Granatapfel, und wieder eine Schelle, danach ein Granatapfel, ringsum am Saum des Obergewandes, zur Verrichtung des Dienstes, so wie der HERR es Mose geboten hatte. </a:t>
            </a:r>
            <a:endParaRPr lang="de-DE" b="1" i="1" dirty="0">
              <a:solidFill>
                <a:srgbClr val="C00000"/>
              </a:solidFill>
            </a:endParaRPr>
          </a:p>
        </p:txBody>
      </p:sp>
    </p:spTree>
    <p:extLst>
      <p:ext uri="{BB962C8B-B14F-4D97-AF65-F5344CB8AC3E}">
        <p14:creationId xmlns:p14="http://schemas.microsoft.com/office/powerpoint/2010/main" val="249307954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040B2-6C14-F05D-071E-D8B2942C47F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2637BE4-55BA-7CFB-4FC8-FDD0B53B737D}"/>
              </a:ext>
            </a:extLst>
          </p:cNvPr>
          <p:cNvSpPr>
            <a:spLocks noGrp="1"/>
          </p:cNvSpPr>
          <p:nvPr>
            <p:ph type="title"/>
          </p:nvPr>
        </p:nvSpPr>
        <p:spPr/>
        <p:txBody>
          <a:bodyPr/>
          <a:lstStyle/>
          <a:p>
            <a:r>
              <a:rPr lang="de-DE" dirty="0"/>
              <a:t>2. Mose 39,27-31</a:t>
            </a:r>
          </a:p>
        </p:txBody>
      </p:sp>
      <p:sp>
        <p:nvSpPr>
          <p:cNvPr id="3" name="Inhaltsplatzhalter 2">
            <a:extLst>
              <a:ext uri="{FF2B5EF4-FFF2-40B4-BE49-F238E27FC236}">
                <a16:creationId xmlns:a16="http://schemas.microsoft.com/office/drawing/2014/main" id="{BEC2B334-48A8-AC54-1F98-BA63D0D42C30}"/>
              </a:ext>
            </a:extLst>
          </p:cNvPr>
          <p:cNvSpPr>
            <a:spLocks noGrp="1"/>
          </p:cNvSpPr>
          <p:nvPr>
            <p:ph idx="1"/>
          </p:nvPr>
        </p:nvSpPr>
        <p:spPr/>
        <p:txBody>
          <a:bodyPr>
            <a:normAutofit/>
          </a:bodyPr>
          <a:lstStyle/>
          <a:p>
            <a:pPr marL="0" indent="0">
              <a:buNone/>
            </a:pPr>
            <a:r>
              <a:rPr lang="de-DE" i="1" dirty="0"/>
              <a:t>Und sie machten auch </a:t>
            </a:r>
            <a:r>
              <a:rPr lang="de-DE" b="1" i="1" dirty="0">
                <a:solidFill>
                  <a:srgbClr val="C00000"/>
                </a:solidFill>
              </a:rPr>
              <a:t>die Leibröcke</a:t>
            </a:r>
            <a:r>
              <a:rPr lang="de-DE" i="1" dirty="0"/>
              <a:t>, aus weißem Leinen, in Weberarbeit, für Aaron und seine Söhne, 28 und den </a:t>
            </a:r>
            <a:r>
              <a:rPr lang="de-DE" i="1" dirty="0" err="1"/>
              <a:t>Kopfbund</a:t>
            </a:r>
            <a:r>
              <a:rPr lang="de-DE" i="1" dirty="0"/>
              <a:t> aus Leinen und die hohen Kopfbedeckungen aus Leinen und die Unterkleider aus gezwirntem Leinen; 29 und den Gürtel aus gezwirntem Leinen und aus [Garnen von] blauem und rotem Purpur und Karmesin, in </a:t>
            </a:r>
            <a:r>
              <a:rPr lang="de-DE" i="1" dirty="0" err="1"/>
              <a:t>Buntwirkerarbeit</a:t>
            </a:r>
            <a:r>
              <a:rPr lang="de-DE" i="1" dirty="0"/>
              <a:t>, so wie der HERR es Mose geboten hatte. 30 Sie fertigten auch </a:t>
            </a:r>
            <a:r>
              <a:rPr lang="de-DE" b="1" i="1" dirty="0">
                <a:solidFill>
                  <a:srgbClr val="C00000"/>
                </a:solidFill>
              </a:rPr>
              <a:t>das Stirnblatt, das heilige Diadem, aus reinem Gold an und schrieben darauf in Siegelgravur: »Heilig dem HERRN«. </a:t>
            </a:r>
            <a:r>
              <a:rPr lang="de-DE" i="1" dirty="0"/>
              <a:t>31 Und sie banden eine Schnur aus blauem Purpur daran, um es oben am </a:t>
            </a:r>
            <a:r>
              <a:rPr lang="de-DE" i="1" dirty="0" err="1"/>
              <a:t>Kopfbund</a:t>
            </a:r>
            <a:r>
              <a:rPr lang="de-DE" i="1" dirty="0"/>
              <a:t> zu befestigen, wie der HERR es Mose geboten hatte. </a:t>
            </a:r>
            <a:endParaRPr lang="de-DE" b="1" i="1" dirty="0">
              <a:solidFill>
                <a:srgbClr val="C00000"/>
              </a:solidFill>
            </a:endParaRPr>
          </a:p>
        </p:txBody>
      </p:sp>
    </p:spTree>
    <p:extLst>
      <p:ext uri="{BB962C8B-B14F-4D97-AF65-F5344CB8AC3E}">
        <p14:creationId xmlns:p14="http://schemas.microsoft.com/office/powerpoint/2010/main" val="410439870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46648-6A3F-7266-CA89-A564365CE1D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FA92C93-A5EE-DEE3-EC06-092E46293958}"/>
              </a:ext>
            </a:extLst>
          </p:cNvPr>
          <p:cNvSpPr>
            <a:spLocks noGrp="1"/>
          </p:cNvSpPr>
          <p:nvPr>
            <p:ph type="title"/>
          </p:nvPr>
        </p:nvSpPr>
        <p:spPr/>
        <p:txBody>
          <a:bodyPr/>
          <a:lstStyle/>
          <a:p>
            <a:r>
              <a:rPr lang="de-DE" dirty="0"/>
              <a:t>2. Mose 39,27-31</a:t>
            </a:r>
          </a:p>
        </p:txBody>
      </p:sp>
      <p:sp>
        <p:nvSpPr>
          <p:cNvPr id="3" name="Inhaltsplatzhalter 2">
            <a:extLst>
              <a:ext uri="{FF2B5EF4-FFF2-40B4-BE49-F238E27FC236}">
                <a16:creationId xmlns:a16="http://schemas.microsoft.com/office/drawing/2014/main" id="{1DF9F7DB-CCF9-E533-BCB2-20E3793A90D2}"/>
              </a:ext>
            </a:extLst>
          </p:cNvPr>
          <p:cNvSpPr>
            <a:spLocks noGrp="1"/>
          </p:cNvSpPr>
          <p:nvPr>
            <p:ph idx="1"/>
          </p:nvPr>
        </p:nvSpPr>
        <p:spPr/>
        <p:txBody>
          <a:bodyPr>
            <a:normAutofit fontScale="85000" lnSpcReduction="10000"/>
          </a:bodyPr>
          <a:lstStyle/>
          <a:p>
            <a:pPr marL="0" indent="0">
              <a:buNone/>
            </a:pPr>
            <a:r>
              <a:rPr lang="de-DE" sz="2400" b="1" i="1" dirty="0">
                <a:solidFill>
                  <a:srgbClr val="C00000"/>
                </a:solidFill>
              </a:rPr>
              <a:t>So wurde das ganze Werk der Wohnung, der Stiftshütte, vollendet</a:t>
            </a:r>
            <a:r>
              <a:rPr lang="de-DE" sz="2400" i="1" dirty="0"/>
              <a:t>. Und die Kinder Israels machten </a:t>
            </a:r>
            <a:r>
              <a:rPr lang="de-DE" sz="2400" b="1" i="1" dirty="0">
                <a:solidFill>
                  <a:srgbClr val="C00000"/>
                </a:solidFill>
              </a:rPr>
              <a:t>alles genau so, wie der HERR es Mose geboten hatte</a:t>
            </a:r>
            <a:r>
              <a:rPr lang="de-DE" sz="2400" i="1" dirty="0"/>
              <a:t>; genau so machten sie es. 33 Und </a:t>
            </a:r>
            <a:r>
              <a:rPr lang="de-DE" sz="2400" b="1" i="1" dirty="0">
                <a:solidFill>
                  <a:srgbClr val="C00000"/>
                </a:solidFill>
              </a:rPr>
              <a:t>sie brachten die Wohnung zu Mose</a:t>
            </a:r>
            <a:r>
              <a:rPr lang="de-DE" sz="2400" i="1" dirty="0"/>
              <a:t>, das Zelt und alle seine Geräte, seine Klammern, seine Bretter, seine Riegel und seine Säulen und seine Füße; 34 die Decke aus rötlichen Widderfellen, die Decke aus Seekuhfellen und den verhüllenden Vorhang; 35 die Lade des Zeugnisses mit ihren Tragstangen und den Sühnedeckel; 36 den Tisch und alle seine Geräte und die Schaubrote; 37 den reinen Leuchter, seine Lampen, die zubereiteten Lampen und alle seine Geräte und das Öl des Leuchters; 38 und den goldenen Altar und das Salböl und das wohlriechende Räucherwerk und den Vorhang für den Eingang der [Stifts-] Hütte; 39 den ehernen Altar und sein ehernes Gitter mit seinen Tragstangen und allen seinen Geräten, das Becken samt seinem Gestell; 40 die Behänge des Vorhofs mit seinen Säulen und Füßen, den Vorhang am Eingang des Vorhofs mit seinen Seilen und Pflöcken, und alle Geräte für den Dienst der Wohnung, der Stiftshütte; 41 die Dienstkleider zum Dienst im Heiligtum, die heiligen Kleider des Priesters Aaron und die Kleider seiner Söhne, für den priesterlichen Dienst; 42 ganz so, wie der HERR es Mose geboten hatte, so hatten die Kinder Israels das ganze Werk vollbracht. 43 </a:t>
            </a:r>
            <a:r>
              <a:rPr lang="de-DE" sz="2400" b="1" i="1" dirty="0">
                <a:solidFill>
                  <a:srgbClr val="C00000"/>
                </a:solidFill>
              </a:rPr>
              <a:t>Und Mose sah sich das ganze Werk an, und siehe, sie hatten es ausgeführt, wie der HERR es geboten hatte; so hatten sie es ausgeführt. Und Mose segnete sie</a:t>
            </a:r>
            <a:r>
              <a:rPr lang="de-DE" sz="2400" i="1" dirty="0"/>
              <a:t>. </a:t>
            </a:r>
            <a:endParaRPr lang="de-DE" sz="2400" b="1" i="1" dirty="0">
              <a:solidFill>
                <a:srgbClr val="C00000"/>
              </a:solidFill>
            </a:endParaRPr>
          </a:p>
        </p:txBody>
      </p:sp>
    </p:spTree>
    <p:extLst>
      <p:ext uri="{BB962C8B-B14F-4D97-AF65-F5344CB8AC3E}">
        <p14:creationId xmlns:p14="http://schemas.microsoft.com/office/powerpoint/2010/main" val="293847696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E8CB6-DCC5-B678-C5F6-5E4A1EC1320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8A37609-78B6-2DDA-D540-3419CAB0C737}"/>
              </a:ext>
            </a:extLst>
          </p:cNvPr>
          <p:cNvSpPr>
            <a:spLocks noGrp="1"/>
          </p:cNvSpPr>
          <p:nvPr>
            <p:ph type="title"/>
          </p:nvPr>
        </p:nvSpPr>
        <p:spPr/>
        <p:txBody>
          <a:bodyPr/>
          <a:lstStyle/>
          <a:p>
            <a:r>
              <a:rPr lang="de-DE" dirty="0"/>
              <a:t>Parallelen zur Schöpfung</a:t>
            </a:r>
          </a:p>
        </p:txBody>
      </p:sp>
      <p:sp>
        <p:nvSpPr>
          <p:cNvPr id="3" name="Inhaltsplatzhalter 2">
            <a:extLst>
              <a:ext uri="{FF2B5EF4-FFF2-40B4-BE49-F238E27FC236}">
                <a16:creationId xmlns:a16="http://schemas.microsoft.com/office/drawing/2014/main" id="{041D0772-1654-F573-7A0E-B8DF07A03AB3}"/>
              </a:ext>
            </a:extLst>
          </p:cNvPr>
          <p:cNvSpPr>
            <a:spLocks noGrp="1"/>
          </p:cNvSpPr>
          <p:nvPr>
            <p:ph idx="1"/>
          </p:nvPr>
        </p:nvSpPr>
        <p:spPr/>
        <p:txBody>
          <a:bodyPr>
            <a:normAutofit/>
          </a:bodyPr>
          <a:lstStyle/>
          <a:p>
            <a:pPr marL="0" indent="0">
              <a:buNone/>
            </a:pPr>
            <a:r>
              <a:rPr lang="de-DE" sz="2400" b="1" i="1" dirty="0">
                <a:solidFill>
                  <a:srgbClr val="C00000"/>
                </a:solidFill>
              </a:rPr>
              <a:t>So wurden </a:t>
            </a:r>
            <a:r>
              <a:rPr lang="de-DE" sz="2400" i="1" dirty="0"/>
              <a:t>der Himmel und die Erde </a:t>
            </a:r>
            <a:r>
              <a:rPr lang="de-DE" sz="2400" b="1" i="1" dirty="0">
                <a:solidFill>
                  <a:srgbClr val="C00000"/>
                </a:solidFill>
              </a:rPr>
              <a:t>vollendet</a:t>
            </a:r>
            <a:r>
              <a:rPr lang="de-DE" sz="2400" i="1" dirty="0"/>
              <a:t> samt ihrem ganzen Heer. (1. Mo 2,1)</a:t>
            </a:r>
          </a:p>
          <a:p>
            <a:pPr marL="0" indent="0">
              <a:buNone/>
            </a:pPr>
            <a:endParaRPr lang="de-DE" sz="2400" b="1" i="1" dirty="0">
              <a:solidFill>
                <a:srgbClr val="C00000"/>
              </a:solidFill>
            </a:endParaRPr>
          </a:p>
          <a:p>
            <a:pPr marL="0" indent="0">
              <a:buNone/>
            </a:pPr>
            <a:r>
              <a:rPr lang="de-DE" sz="2400" i="1" dirty="0"/>
              <a:t>Und Gott </a:t>
            </a:r>
            <a:r>
              <a:rPr lang="de-DE" sz="2400" b="1" i="1" dirty="0">
                <a:solidFill>
                  <a:srgbClr val="C00000"/>
                </a:solidFill>
              </a:rPr>
              <a:t>sah</a:t>
            </a:r>
            <a:r>
              <a:rPr lang="de-DE" sz="2400" i="1" dirty="0"/>
              <a:t>, dass das Licht </a:t>
            </a:r>
            <a:r>
              <a:rPr lang="de-DE" sz="2400" b="1" i="1" dirty="0">
                <a:solidFill>
                  <a:srgbClr val="C00000"/>
                </a:solidFill>
              </a:rPr>
              <a:t>gut</a:t>
            </a:r>
            <a:r>
              <a:rPr lang="de-DE" sz="2400" i="1" dirty="0"/>
              <a:t> war; da schied Gott das Licht von der Finsternis.</a:t>
            </a:r>
          </a:p>
          <a:p>
            <a:pPr marL="0" indent="0">
              <a:buNone/>
            </a:pPr>
            <a:endParaRPr lang="de-DE" sz="2400" i="1" dirty="0"/>
          </a:p>
          <a:p>
            <a:pPr marL="0" indent="0">
              <a:buNone/>
            </a:pPr>
            <a:r>
              <a:rPr lang="de-DE" sz="2400" i="1" dirty="0"/>
              <a:t>Und Gott </a:t>
            </a:r>
            <a:r>
              <a:rPr lang="de-DE" sz="2400" b="1" i="1" dirty="0">
                <a:solidFill>
                  <a:srgbClr val="C00000"/>
                </a:solidFill>
              </a:rPr>
              <a:t>segnete</a:t>
            </a:r>
            <a:r>
              <a:rPr lang="de-DE" sz="2400" i="1" dirty="0"/>
              <a:t> sie und sprach: Seid fruchtbar und mehrt euch und füllt das Wasser in den Meeren, und die Vögel sollen sich mehren auf der Erde!</a:t>
            </a:r>
          </a:p>
        </p:txBody>
      </p:sp>
    </p:spTree>
    <p:extLst>
      <p:ext uri="{BB962C8B-B14F-4D97-AF65-F5344CB8AC3E}">
        <p14:creationId xmlns:p14="http://schemas.microsoft.com/office/powerpoint/2010/main" val="163583753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CBDA0-5A97-4381-ABB7-D66C3F92A4C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654FCC2-6D92-2788-AEF7-6D2B527CBFC2}"/>
              </a:ext>
            </a:extLst>
          </p:cNvPr>
          <p:cNvSpPr>
            <a:spLocks noGrp="1"/>
          </p:cNvSpPr>
          <p:nvPr>
            <p:ph type="title"/>
          </p:nvPr>
        </p:nvSpPr>
        <p:spPr/>
        <p:txBody>
          <a:bodyPr/>
          <a:lstStyle/>
          <a:p>
            <a:r>
              <a:rPr lang="de-DE" dirty="0"/>
              <a:t>2. Mose 40,1.2</a:t>
            </a:r>
          </a:p>
        </p:txBody>
      </p:sp>
      <p:sp>
        <p:nvSpPr>
          <p:cNvPr id="3" name="Inhaltsplatzhalter 2">
            <a:extLst>
              <a:ext uri="{FF2B5EF4-FFF2-40B4-BE49-F238E27FC236}">
                <a16:creationId xmlns:a16="http://schemas.microsoft.com/office/drawing/2014/main" id="{C8FD4A11-773E-AB46-2377-03CB1B140D37}"/>
              </a:ext>
            </a:extLst>
          </p:cNvPr>
          <p:cNvSpPr>
            <a:spLocks noGrp="1"/>
          </p:cNvSpPr>
          <p:nvPr>
            <p:ph idx="1"/>
          </p:nvPr>
        </p:nvSpPr>
        <p:spPr/>
        <p:txBody>
          <a:bodyPr>
            <a:normAutofit/>
          </a:bodyPr>
          <a:lstStyle/>
          <a:p>
            <a:pPr marL="0" indent="0">
              <a:buNone/>
            </a:pPr>
            <a:r>
              <a:rPr lang="de-DE" sz="2400" i="1" dirty="0"/>
              <a:t>Und der HERR redete mit Mose und sprach: 2 Am </a:t>
            </a:r>
            <a:r>
              <a:rPr lang="de-DE" sz="2400" b="1" i="1" dirty="0">
                <a:solidFill>
                  <a:srgbClr val="C00000"/>
                </a:solidFill>
              </a:rPr>
              <a:t>ersten Tag des ersten Monats</a:t>
            </a:r>
            <a:r>
              <a:rPr lang="de-DE" sz="2400" i="1" dirty="0"/>
              <a:t> sollst du die Wohnung, </a:t>
            </a:r>
            <a:r>
              <a:rPr lang="de-DE" sz="2400" b="1" i="1" dirty="0">
                <a:solidFill>
                  <a:srgbClr val="C00000"/>
                </a:solidFill>
              </a:rPr>
              <a:t>die Stiftshütte, aufrichten</a:t>
            </a:r>
            <a:r>
              <a:rPr lang="de-DE" sz="2400" i="1" dirty="0"/>
              <a:t>.</a:t>
            </a:r>
          </a:p>
          <a:p>
            <a:pPr marL="0" indent="0">
              <a:buNone/>
            </a:pPr>
            <a:endParaRPr lang="de-DE" sz="2400" b="1" i="1" dirty="0">
              <a:solidFill>
                <a:srgbClr val="C00000"/>
              </a:solidFill>
            </a:endParaRPr>
          </a:p>
          <a:p>
            <a:pPr marL="0" indent="0">
              <a:buNone/>
            </a:pPr>
            <a:r>
              <a:rPr lang="de-DE" sz="2400" dirty="0"/>
              <a:t>Stiftshütte:  </a:t>
            </a:r>
          </a:p>
          <a:p>
            <a:pPr marL="0" indent="0">
              <a:buNone/>
            </a:pPr>
            <a:r>
              <a:rPr lang="de-DE" sz="2400" dirty="0"/>
              <a:t>„das Zelt der Zusammenkunft/Begegnung/Verabredung/Versammlung“</a:t>
            </a:r>
          </a:p>
          <a:p>
            <a:pPr marL="0" indent="0">
              <a:buNone/>
            </a:pPr>
            <a:endParaRPr lang="de-DE" sz="2400" dirty="0"/>
          </a:p>
          <a:p>
            <a:pPr marL="0" indent="0">
              <a:buNone/>
            </a:pPr>
            <a:r>
              <a:rPr lang="de-DE" sz="1800" dirty="0"/>
              <a:t>„Das </a:t>
            </a:r>
            <a:r>
              <a:rPr lang="de-DE" sz="1800" dirty="0" err="1"/>
              <a:t>Ebreisch</a:t>
            </a:r>
            <a:r>
              <a:rPr lang="de-DE" sz="1800" dirty="0"/>
              <a:t> Wort </a:t>
            </a:r>
            <a:r>
              <a:rPr lang="de-DE" sz="1800" dirty="0" err="1"/>
              <a:t>Moed</a:t>
            </a:r>
            <a:r>
              <a:rPr lang="de-DE" sz="1800" dirty="0"/>
              <a:t> / haben wir nicht anders wissen noch wollen </a:t>
            </a:r>
            <a:r>
              <a:rPr lang="de-DE" sz="1800" dirty="0" err="1"/>
              <a:t>deudschen</a:t>
            </a:r>
            <a:r>
              <a:rPr lang="de-DE" sz="1800" dirty="0"/>
              <a:t>. Es </a:t>
            </a:r>
            <a:r>
              <a:rPr lang="de-DE" sz="1800" dirty="0" err="1"/>
              <a:t>sol</a:t>
            </a:r>
            <a:r>
              <a:rPr lang="de-DE" sz="1800" dirty="0"/>
              <a:t> aber so viel </a:t>
            </a:r>
            <a:r>
              <a:rPr lang="de-DE" sz="1800" dirty="0" err="1"/>
              <a:t>heissen</a:t>
            </a:r>
            <a:r>
              <a:rPr lang="de-DE" sz="1800" dirty="0"/>
              <a:t> / als ein gewisser </a:t>
            </a:r>
            <a:r>
              <a:rPr lang="de-DE" sz="1800" dirty="0" err="1"/>
              <a:t>ort</a:t>
            </a:r>
            <a:r>
              <a:rPr lang="de-DE" sz="1800" dirty="0"/>
              <a:t> oder stete / wie eine Pfarrkirche oder </a:t>
            </a:r>
            <a:r>
              <a:rPr lang="de-DE" sz="1800" dirty="0" err="1"/>
              <a:t>Stifft</a:t>
            </a:r>
            <a:r>
              <a:rPr lang="de-DE" sz="1800" dirty="0"/>
              <a:t> / Dahin das </a:t>
            </a:r>
            <a:r>
              <a:rPr lang="de-DE" sz="1800" dirty="0" err="1"/>
              <a:t>Volck</a:t>
            </a:r>
            <a:r>
              <a:rPr lang="de-DE" sz="1800" dirty="0"/>
              <a:t> </a:t>
            </a:r>
            <a:r>
              <a:rPr lang="de-DE" sz="1800" dirty="0" err="1"/>
              <a:t>Jsrael</a:t>
            </a:r>
            <a:r>
              <a:rPr lang="de-DE" sz="1800" dirty="0"/>
              <a:t> </a:t>
            </a:r>
            <a:r>
              <a:rPr lang="de-DE" sz="1800" dirty="0" err="1"/>
              <a:t>komen</a:t>
            </a:r>
            <a:r>
              <a:rPr lang="de-DE" sz="1800" dirty="0"/>
              <a:t> </a:t>
            </a:r>
            <a:r>
              <a:rPr lang="de-DE" sz="1800" dirty="0" err="1"/>
              <a:t>vnd</a:t>
            </a:r>
            <a:r>
              <a:rPr lang="de-DE" sz="1800" dirty="0"/>
              <a:t> Gottes </a:t>
            </a:r>
            <a:r>
              <a:rPr lang="de-DE" sz="1800" dirty="0" err="1"/>
              <a:t>wort</a:t>
            </a:r>
            <a:r>
              <a:rPr lang="de-DE" sz="1800" dirty="0"/>
              <a:t> hören sollten […] (Martin Luther als Randglosse seiner deutschen Bibelübersetzung 1545)</a:t>
            </a:r>
          </a:p>
        </p:txBody>
      </p:sp>
    </p:spTree>
    <p:extLst>
      <p:ext uri="{BB962C8B-B14F-4D97-AF65-F5344CB8AC3E}">
        <p14:creationId xmlns:p14="http://schemas.microsoft.com/office/powerpoint/2010/main" val="97796819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E332A-2A4C-0027-34F7-2DCB4344763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2537AFC-20AB-A184-1685-4090C39C3B65}"/>
              </a:ext>
            </a:extLst>
          </p:cNvPr>
          <p:cNvSpPr>
            <a:spLocks noGrp="1"/>
          </p:cNvSpPr>
          <p:nvPr>
            <p:ph type="title"/>
          </p:nvPr>
        </p:nvSpPr>
        <p:spPr/>
        <p:txBody>
          <a:bodyPr/>
          <a:lstStyle/>
          <a:p>
            <a:r>
              <a:rPr lang="de-DE" dirty="0"/>
              <a:t>2. Mose 40,3-8</a:t>
            </a:r>
          </a:p>
        </p:txBody>
      </p:sp>
      <p:sp>
        <p:nvSpPr>
          <p:cNvPr id="3" name="Inhaltsplatzhalter 2">
            <a:extLst>
              <a:ext uri="{FF2B5EF4-FFF2-40B4-BE49-F238E27FC236}">
                <a16:creationId xmlns:a16="http://schemas.microsoft.com/office/drawing/2014/main" id="{B789DCA6-FD20-510B-3B9F-F9E26616C05F}"/>
              </a:ext>
            </a:extLst>
          </p:cNvPr>
          <p:cNvSpPr>
            <a:spLocks noGrp="1"/>
          </p:cNvSpPr>
          <p:nvPr>
            <p:ph idx="1"/>
          </p:nvPr>
        </p:nvSpPr>
        <p:spPr/>
        <p:txBody>
          <a:bodyPr>
            <a:normAutofit/>
          </a:bodyPr>
          <a:lstStyle/>
          <a:p>
            <a:pPr marL="0" indent="0">
              <a:buNone/>
            </a:pPr>
            <a:r>
              <a:rPr lang="de-DE" sz="2400" i="1" dirty="0"/>
              <a:t>Und du sollst die </a:t>
            </a:r>
            <a:r>
              <a:rPr lang="de-DE" sz="2400" b="1" i="1" dirty="0">
                <a:solidFill>
                  <a:srgbClr val="C00000"/>
                </a:solidFill>
              </a:rPr>
              <a:t>Lade des Zeugnisses </a:t>
            </a:r>
            <a:r>
              <a:rPr lang="de-DE" sz="2400" i="1" dirty="0"/>
              <a:t>hineinsetzen und die Lade mit dem </a:t>
            </a:r>
            <a:r>
              <a:rPr lang="de-DE" sz="2400" b="1" i="1" dirty="0">
                <a:solidFill>
                  <a:srgbClr val="C00000"/>
                </a:solidFill>
              </a:rPr>
              <a:t>Vorhang</a:t>
            </a:r>
            <a:r>
              <a:rPr lang="de-DE" sz="2400" i="1" dirty="0"/>
              <a:t> verhüllen. 4 Und du sollst den </a:t>
            </a:r>
            <a:r>
              <a:rPr lang="de-DE" sz="2400" b="1" i="1" dirty="0">
                <a:solidFill>
                  <a:srgbClr val="C00000"/>
                </a:solidFill>
              </a:rPr>
              <a:t>Tisch</a:t>
            </a:r>
            <a:r>
              <a:rPr lang="de-DE" sz="2400" i="1" dirty="0"/>
              <a:t> hineinbringen und auf ihn legen, was </a:t>
            </a:r>
            <a:r>
              <a:rPr lang="de-DE" sz="2400" i="1" dirty="0" err="1"/>
              <a:t>daraufgehört</a:t>
            </a:r>
            <a:r>
              <a:rPr lang="de-DE" sz="2400" i="1" dirty="0"/>
              <a:t>, und du sollst den </a:t>
            </a:r>
            <a:r>
              <a:rPr lang="de-DE" sz="2400" b="1" i="1" dirty="0">
                <a:solidFill>
                  <a:srgbClr val="C00000"/>
                </a:solidFill>
              </a:rPr>
              <a:t>Leuchter</a:t>
            </a:r>
            <a:r>
              <a:rPr lang="de-DE" sz="2400" i="1" dirty="0"/>
              <a:t> hineinbringen und die Lampen daraufsetzen. 5 Und du sollst den </a:t>
            </a:r>
            <a:r>
              <a:rPr lang="de-DE" sz="2400" b="1" i="1" dirty="0">
                <a:solidFill>
                  <a:srgbClr val="C00000"/>
                </a:solidFill>
              </a:rPr>
              <a:t>goldenen Räucheraltar </a:t>
            </a:r>
            <a:r>
              <a:rPr lang="de-DE" sz="2400" i="1" dirty="0"/>
              <a:t>vor die Lade des Zeugnisses setzen und den </a:t>
            </a:r>
            <a:r>
              <a:rPr lang="de-DE" sz="2400" b="1" i="1" dirty="0">
                <a:solidFill>
                  <a:srgbClr val="C00000"/>
                </a:solidFill>
              </a:rPr>
              <a:t>Vorhang am Eingang der Wohnung </a:t>
            </a:r>
            <a:r>
              <a:rPr lang="de-DE" sz="2400" i="1" dirty="0"/>
              <a:t>aufhängen. 6 Den </a:t>
            </a:r>
            <a:r>
              <a:rPr lang="de-DE" sz="2400" b="1" i="1" dirty="0">
                <a:solidFill>
                  <a:srgbClr val="C00000"/>
                </a:solidFill>
              </a:rPr>
              <a:t>Brandopferaltar</a:t>
            </a:r>
            <a:r>
              <a:rPr lang="de-DE" sz="2400" i="1" dirty="0"/>
              <a:t> aber sollst du vor den Eingang der Wohnung, der Stiftshütte, setzen; 7 und stelle </a:t>
            </a:r>
            <a:r>
              <a:rPr lang="de-DE" sz="2400" b="1" i="1" dirty="0">
                <a:solidFill>
                  <a:srgbClr val="C00000"/>
                </a:solidFill>
              </a:rPr>
              <a:t>das Becken </a:t>
            </a:r>
            <a:r>
              <a:rPr lang="de-DE" sz="2400" i="1" dirty="0"/>
              <a:t>zwischen die Stiftshütte und den Altar, und fülle Wasser hinein. 8 Und du sollst den </a:t>
            </a:r>
            <a:r>
              <a:rPr lang="de-DE" sz="2400" b="1" i="1" dirty="0">
                <a:solidFill>
                  <a:srgbClr val="C00000"/>
                </a:solidFill>
              </a:rPr>
              <a:t>Vorhof</a:t>
            </a:r>
            <a:r>
              <a:rPr lang="de-DE" sz="2400" i="1" dirty="0"/>
              <a:t> ringsum aufrichten und den Vorhang an den Eingang des Vorhofs hängen.</a:t>
            </a:r>
            <a:endParaRPr lang="de-DE" sz="1800" dirty="0"/>
          </a:p>
        </p:txBody>
      </p:sp>
    </p:spTree>
    <p:extLst>
      <p:ext uri="{BB962C8B-B14F-4D97-AF65-F5344CB8AC3E}">
        <p14:creationId xmlns:p14="http://schemas.microsoft.com/office/powerpoint/2010/main" val="62323563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F8702-6E91-E524-6A12-0DFA0662707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398A1A8-1CE2-1A83-DE45-4CCF9EB48513}"/>
              </a:ext>
            </a:extLst>
          </p:cNvPr>
          <p:cNvSpPr>
            <a:spLocks noGrp="1"/>
          </p:cNvSpPr>
          <p:nvPr>
            <p:ph type="title"/>
          </p:nvPr>
        </p:nvSpPr>
        <p:spPr/>
        <p:txBody>
          <a:bodyPr/>
          <a:lstStyle/>
          <a:p>
            <a:r>
              <a:rPr lang="de-DE" dirty="0"/>
              <a:t>2. Mose 40,9-15</a:t>
            </a:r>
          </a:p>
        </p:txBody>
      </p:sp>
      <p:sp>
        <p:nvSpPr>
          <p:cNvPr id="3" name="Inhaltsplatzhalter 2">
            <a:extLst>
              <a:ext uri="{FF2B5EF4-FFF2-40B4-BE49-F238E27FC236}">
                <a16:creationId xmlns:a16="http://schemas.microsoft.com/office/drawing/2014/main" id="{6F5687E2-74BE-2530-A1B0-C8A819B84E5B}"/>
              </a:ext>
            </a:extLst>
          </p:cNvPr>
          <p:cNvSpPr>
            <a:spLocks noGrp="1"/>
          </p:cNvSpPr>
          <p:nvPr>
            <p:ph idx="1"/>
          </p:nvPr>
        </p:nvSpPr>
        <p:spPr/>
        <p:txBody>
          <a:bodyPr>
            <a:normAutofit/>
          </a:bodyPr>
          <a:lstStyle/>
          <a:p>
            <a:pPr marL="0" indent="0">
              <a:buNone/>
            </a:pPr>
            <a:r>
              <a:rPr lang="de-DE" sz="2400" i="1" dirty="0"/>
              <a:t>Und du sollst das Salböl nehmen und </a:t>
            </a:r>
            <a:r>
              <a:rPr lang="de-DE" sz="2400" b="1" i="1" dirty="0">
                <a:solidFill>
                  <a:srgbClr val="C00000"/>
                </a:solidFill>
              </a:rPr>
              <a:t>die Wohnung salben</a:t>
            </a:r>
            <a:r>
              <a:rPr lang="de-DE" sz="2400" i="1" dirty="0"/>
              <a:t>, samt allem, was darin ist; und du sollst sie heiligen samt allen ihren Geräten, </a:t>
            </a:r>
            <a:r>
              <a:rPr lang="de-DE" sz="2400" b="1" i="1" dirty="0">
                <a:solidFill>
                  <a:srgbClr val="C00000"/>
                </a:solidFill>
              </a:rPr>
              <a:t>damit sie heilig sei</a:t>
            </a:r>
            <a:r>
              <a:rPr lang="de-DE" sz="2400" i="1" dirty="0"/>
              <a:t>. 10 Und du sollst </a:t>
            </a:r>
            <a:r>
              <a:rPr lang="de-DE" sz="2400" b="1" i="1" dirty="0">
                <a:solidFill>
                  <a:srgbClr val="C00000"/>
                </a:solidFill>
              </a:rPr>
              <a:t>den Brandopferaltar salben </a:t>
            </a:r>
            <a:r>
              <a:rPr lang="de-DE" sz="2400" i="1" dirty="0"/>
              <a:t>mit allen seinen Geräten, und den Altar heiligen, </a:t>
            </a:r>
            <a:r>
              <a:rPr lang="de-DE" sz="2400" b="1" i="1" dirty="0">
                <a:solidFill>
                  <a:srgbClr val="C00000"/>
                </a:solidFill>
              </a:rPr>
              <a:t>damit der Altar hochheilig sei</a:t>
            </a:r>
            <a:r>
              <a:rPr lang="de-DE" sz="2400" i="1" dirty="0"/>
              <a:t>. 11 Du sollst auch </a:t>
            </a:r>
            <a:r>
              <a:rPr lang="de-DE" sz="2400" b="1" i="1" dirty="0">
                <a:solidFill>
                  <a:srgbClr val="C00000"/>
                </a:solidFill>
              </a:rPr>
              <a:t>das Becken salben </a:t>
            </a:r>
            <a:r>
              <a:rPr lang="de-DE" sz="2400" i="1" dirty="0"/>
              <a:t>samt seinem Gestell und es heiligen. 12 Und du sollst Aaron und seine Söhne vor den Eingang der Stiftshütte führen und </a:t>
            </a:r>
            <a:r>
              <a:rPr lang="de-DE" sz="2400" b="1" i="1" dirty="0">
                <a:solidFill>
                  <a:srgbClr val="C00000"/>
                </a:solidFill>
              </a:rPr>
              <a:t>sie mit Wasser waschen</a:t>
            </a:r>
            <a:r>
              <a:rPr lang="de-DE" sz="2400" i="1" dirty="0"/>
              <a:t>; 13 und </a:t>
            </a:r>
            <a:r>
              <a:rPr lang="de-DE" sz="2400" b="1" i="1" dirty="0">
                <a:solidFill>
                  <a:srgbClr val="C00000"/>
                </a:solidFill>
              </a:rPr>
              <a:t>bekleide Aaron mit den heiligen Kleidern und salbe ihn und heilige ihn, damit er mir als Priester diene</a:t>
            </a:r>
            <a:r>
              <a:rPr lang="de-DE" sz="2400" i="1" dirty="0"/>
              <a:t>. 14 Auch seine Söhne sollst du herbeiführen und sie mit den Leibröcken bekleiden; 15 und </a:t>
            </a:r>
            <a:r>
              <a:rPr lang="de-DE" sz="2400" b="1" i="1" dirty="0">
                <a:solidFill>
                  <a:srgbClr val="C00000"/>
                </a:solidFill>
              </a:rPr>
              <a:t>du sollst sie salben, wie du ihren Vater gesalbt hast, damit sie mir als Priester dienen. Und diese Salbung soll für sie ein ewiges Priestertum bedeuten für alle ihre Geschlechter</a:t>
            </a:r>
            <a:r>
              <a:rPr lang="de-DE" sz="2400" i="1" dirty="0"/>
              <a:t>. </a:t>
            </a:r>
            <a:endParaRPr lang="de-DE" sz="1800" dirty="0"/>
          </a:p>
        </p:txBody>
      </p:sp>
    </p:spTree>
    <p:extLst>
      <p:ext uri="{BB962C8B-B14F-4D97-AF65-F5344CB8AC3E}">
        <p14:creationId xmlns:p14="http://schemas.microsoft.com/office/powerpoint/2010/main" val="16316466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FBB94-9415-7D87-3DA3-05A0ECD36D8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1CC8425-71B7-51B5-7C37-D75EEA5B4ED1}"/>
              </a:ext>
            </a:extLst>
          </p:cNvPr>
          <p:cNvSpPr>
            <a:spLocks noGrp="1"/>
          </p:cNvSpPr>
          <p:nvPr>
            <p:ph type="title"/>
          </p:nvPr>
        </p:nvSpPr>
        <p:spPr/>
        <p:txBody>
          <a:bodyPr/>
          <a:lstStyle/>
          <a:p>
            <a:r>
              <a:rPr lang="de-DE" dirty="0"/>
              <a:t>2. Mose 40,16.17</a:t>
            </a:r>
          </a:p>
        </p:txBody>
      </p:sp>
      <p:sp>
        <p:nvSpPr>
          <p:cNvPr id="3" name="Inhaltsplatzhalter 2">
            <a:extLst>
              <a:ext uri="{FF2B5EF4-FFF2-40B4-BE49-F238E27FC236}">
                <a16:creationId xmlns:a16="http://schemas.microsoft.com/office/drawing/2014/main" id="{FD47D113-57C1-30C3-3925-06219568E977}"/>
              </a:ext>
            </a:extLst>
          </p:cNvPr>
          <p:cNvSpPr>
            <a:spLocks noGrp="1"/>
          </p:cNvSpPr>
          <p:nvPr>
            <p:ph idx="1"/>
          </p:nvPr>
        </p:nvSpPr>
        <p:spPr/>
        <p:txBody>
          <a:bodyPr>
            <a:normAutofit/>
          </a:bodyPr>
          <a:lstStyle/>
          <a:p>
            <a:pPr marL="0" indent="0">
              <a:buNone/>
            </a:pPr>
            <a:r>
              <a:rPr lang="de-DE" sz="2400" i="1" dirty="0"/>
              <a:t>Und Mose tat </a:t>
            </a:r>
            <a:r>
              <a:rPr lang="de-DE" sz="2400" b="1" i="1" dirty="0">
                <a:solidFill>
                  <a:srgbClr val="C00000"/>
                </a:solidFill>
              </a:rPr>
              <a:t>alles, wie es ihm der HERR geboten hatte</a:t>
            </a:r>
            <a:r>
              <a:rPr lang="de-DE" sz="2400" i="1" dirty="0"/>
              <a:t>; </a:t>
            </a:r>
            <a:r>
              <a:rPr lang="de-DE" sz="2400" b="1" i="1" dirty="0">
                <a:solidFill>
                  <a:srgbClr val="C00000"/>
                </a:solidFill>
              </a:rPr>
              <a:t>genau so machte er es</a:t>
            </a:r>
            <a:r>
              <a:rPr lang="de-DE" sz="2400" i="1" dirty="0"/>
              <a:t>. 17 Und es geschah im zweiten Jahr, am ersten Tag des ersten Monats, da wurde die Wohnung aufgerichtet.</a:t>
            </a:r>
            <a:endParaRPr lang="de-DE" sz="1800" dirty="0"/>
          </a:p>
        </p:txBody>
      </p:sp>
    </p:spTree>
    <p:extLst>
      <p:ext uri="{BB962C8B-B14F-4D97-AF65-F5344CB8AC3E}">
        <p14:creationId xmlns:p14="http://schemas.microsoft.com/office/powerpoint/2010/main" val="330554263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133CE-8E6D-83B2-5160-949A0DB2BDD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A3C6B59-B054-911F-1EC8-F96F3F212ACA}"/>
              </a:ext>
            </a:extLst>
          </p:cNvPr>
          <p:cNvSpPr>
            <a:spLocks noGrp="1"/>
          </p:cNvSpPr>
          <p:nvPr>
            <p:ph type="title"/>
          </p:nvPr>
        </p:nvSpPr>
        <p:spPr/>
        <p:txBody>
          <a:bodyPr/>
          <a:lstStyle/>
          <a:p>
            <a:r>
              <a:rPr lang="de-DE" dirty="0"/>
              <a:t>2. Mose 40,18-21</a:t>
            </a:r>
          </a:p>
        </p:txBody>
      </p:sp>
      <p:sp>
        <p:nvSpPr>
          <p:cNvPr id="3" name="Inhaltsplatzhalter 2">
            <a:extLst>
              <a:ext uri="{FF2B5EF4-FFF2-40B4-BE49-F238E27FC236}">
                <a16:creationId xmlns:a16="http://schemas.microsoft.com/office/drawing/2014/main" id="{D376006E-A5E2-F8F3-DB6A-A1420A2D5B9C}"/>
              </a:ext>
            </a:extLst>
          </p:cNvPr>
          <p:cNvSpPr>
            <a:spLocks noGrp="1"/>
          </p:cNvSpPr>
          <p:nvPr>
            <p:ph idx="1"/>
          </p:nvPr>
        </p:nvSpPr>
        <p:spPr/>
        <p:txBody>
          <a:bodyPr>
            <a:normAutofit/>
          </a:bodyPr>
          <a:lstStyle/>
          <a:p>
            <a:pPr marL="0" indent="0">
              <a:buNone/>
            </a:pPr>
            <a:r>
              <a:rPr lang="de-DE" sz="2400" i="1" dirty="0"/>
              <a:t>Und Mose </a:t>
            </a:r>
            <a:r>
              <a:rPr lang="de-DE" sz="2400" b="1" i="1" dirty="0">
                <a:solidFill>
                  <a:srgbClr val="C00000"/>
                </a:solidFill>
              </a:rPr>
              <a:t>richtete die Wohnung auf</a:t>
            </a:r>
            <a:r>
              <a:rPr lang="de-DE" sz="2400" i="1" dirty="0"/>
              <a:t>; und er stellte </a:t>
            </a:r>
            <a:r>
              <a:rPr lang="de-DE" sz="2400" b="1" i="1" dirty="0">
                <a:solidFill>
                  <a:srgbClr val="C00000"/>
                </a:solidFill>
              </a:rPr>
              <a:t>die Füße </a:t>
            </a:r>
            <a:r>
              <a:rPr lang="de-DE" sz="2400" i="1" dirty="0"/>
              <a:t>auf und setzte </a:t>
            </a:r>
            <a:r>
              <a:rPr lang="de-DE" sz="2400" b="1" i="1" dirty="0">
                <a:solidFill>
                  <a:srgbClr val="C00000"/>
                </a:solidFill>
              </a:rPr>
              <a:t>die Bretter </a:t>
            </a:r>
            <a:r>
              <a:rPr lang="de-DE" sz="2400" i="1" dirty="0"/>
              <a:t>darauf und </a:t>
            </a:r>
            <a:r>
              <a:rPr lang="de-DE" sz="2400" b="1" i="1" dirty="0">
                <a:solidFill>
                  <a:srgbClr val="C00000"/>
                </a:solidFill>
              </a:rPr>
              <a:t>befestigte ihre Riegel </a:t>
            </a:r>
            <a:r>
              <a:rPr lang="de-DE" sz="2400" i="1" dirty="0"/>
              <a:t>und richtete </a:t>
            </a:r>
            <a:r>
              <a:rPr lang="de-DE" sz="2400" b="1" i="1" dirty="0">
                <a:solidFill>
                  <a:srgbClr val="C00000"/>
                </a:solidFill>
              </a:rPr>
              <a:t>die Säulen </a:t>
            </a:r>
            <a:r>
              <a:rPr lang="de-DE" sz="2400" i="1" dirty="0"/>
              <a:t>auf. 19 Und er breitete </a:t>
            </a:r>
            <a:r>
              <a:rPr lang="de-DE" sz="2400" b="1" i="1" dirty="0">
                <a:solidFill>
                  <a:srgbClr val="C00000"/>
                </a:solidFill>
              </a:rPr>
              <a:t>das Zelt aus über die Wohnung und legte die Decke des Zeltes obendrauf</a:t>
            </a:r>
            <a:r>
              <a:rPr lang="de-DE" sz="2400" i="1" dirty="0"/>
              <a:t>, so wie der HERR es Mose geboten hatte. 20 Und er nahm </a:t>
            </a:r>
            <a:r>
              <a:rPr lang="de-DE" sz="2400" b="1" i="1" dirty="0">
                <a:solidFill>
                  <a:srgbClr val="C00000"/>
                </a:solidFill>
              </a:rPr>
              <a:t>das Zeugnis und legte es in die Lade </a:t>
            </a:r>
            <a:r>
              <a:rPr lang="de-DE" sz="2400" i="1" dirty="0"/>
              <a:t>und steckte die Tragstangen an die Lade, und </a:t>
            </a:r>
            <a:r>
              <a:rPr lang="de-DE" sz="2400" b="1" i="1" dirty="0">
                <a:solidFill>
                  <a:srgbClr val="C00000"/>
                </a:solidFill>
              </a:rPr>
              <a:t>er legte den Sühnedeckel oben auf die Lade</a:t>
            </a:r>
            <a:r>
              <a:rPr lang="de-DE" sz="2400" i="1" dirty="0"/>
              <a:t>. 21 Und er brachte die Lade in die Wohnung und </a:t>
            </a:r>
            <a:r>
              <a:rPr lang="de-DE" sz="2400" b="1" i="1" dirty="0">
                <a:solidFill>
                  <a:srgbClr val="C00000"/>
                </a:solidFill>
              </a:rPr>
              <a:t>hängte den verhüllenden Vorhang auf </a:t>
            </a:r>
            <a:r>
              <a:rPr lang="de-DE" sz="2400" i="1" dirty="0"/>
              <a:t>und verhüllte die Lade des Zeugnisses, so wie der HERR es Mose geboten hatte. </a:t>
            </a:r>
            <a:endParaRPr lang="de-DE" sz="1800" dirty="0"/>
          </a:p>
        </p:txBody>
      </p:sp>
    </p:spTree>
    <p:extLst>
      <p:ext uri="{BB962C8B-B14F-4D97-AF65-F5344CB8AC3E}">
        <p14:creationId xmlns:p14="http://schemas.microsoft.com/office/powerpoint/2010/main" val="3715232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860E9-CD6E-D553-378D-997E0AAA097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69AA5FD-6B7E-CD4F-1821-26A359443321}"/>
              </a:ext>
            </a:extLst>
          </p:cNvPr>
          <p:cNvSpPr>
            <a:spLocks noGrp="1"/>
          </p:cNvSpPr>
          <p:nvPr>
            <p:ph type="title"/>
          </p:nvPr>
        </p:nvSpPr>
        <p:spPr/>
        <p:txBody>
          <a:bodyPr/>
          <a:lstStyle/>
          <a:p>
            <a:r>
              <a:rPr lang="de-DE" dirty="0"/>
              <a:t>2. Mose 35,10-19</a:t>
            </a:r>
          </a:p>
        </p:txBody>
      </p:sp>
      <p:sp>
        <p:nvSpPr>
          <p:cNvPr id="3" name="Inhaltsplatzhalter 2">
            <a:extLst>
              <a:ext uri="{FF2B5EF4-FFF2-40B4-BE49-F238E27FC236}">
                <a16:creationId xmlns:a16="http://schemas.microsoft.com/office/drawing/2014/main" id="{FB0A60E7-6956-E22D-A6D0-1F969C163171}"/>
              </a:ext>
            </a:extLst>
          </p:cNvPr>
          <p:cNvSpPr>
            <a:spLocks noGrp="1"/>
          </p:cNvSpPr>
          <p:nvPr>
            <p:ph idx="1"/>
          </p:nvPr>
        </p:nvSpPr>
        <p:spPr/>
        <p:txBody>
          <a:bodyPr>
            <a:normAutofit fontScale="85000" lnSpcReduction="20000"/>
          </a:bodyPr>
          <a:lstStyle/>
          <a:p>
            <a:pPr marL="0" indent="0">
              <a:buNone/>
            </a:pPr>
            <a:r>
              <a:rPr lang="de-DE" i="1" dirty="0"/>
              <a:t>Und </a:t>
            </a:r>
            <a:r>
              <a:rPr lang="de-DE" b="1" i="1" dirty="0">
                <a:solidFill>
                  <a:srgbClr val="C00000"/>
                </a:solidFill>
              </a:rPr>
              <a:t>alle, die unter euch ein weises Herz haben, die sollen kommen und anfertigen, was der HERR geboten hat</a:t>
            </a:r>
            <a:r>
              <a:rPr lang="de-DE" i="1" dirty="0"/>
              <a:t>: 11 Die Wohnung, ihr Zelt und ihre Decke, ihre Klammern und ihre Bretter, ihre Riegel, ihre Säulen und ihre Füße; 12 die Lade mit ihren Tragstangen, den Sühnedeckel und den verhüllenden Vorhang; 13 den Tisch mit seinen Tragstangen und allen seinen Geräten und die Schaubrote; 14 den Leuchter zur Beleuchtung samt seinen Geräten und seinen Lampen und das Öl des Leuchters; 15 den Räucheraltar mit seinen Tragstangen, das Salböl und das wohlriechende Räucherwerk, den Eingangsvorhang für den Eingang der Wohnung; 16 den Brandopferaltar mit seinem ehernen Gitter, mit seinen Tragstangen und allen seinen Geräten, das Becken mit seinem Gestell; 17 die Behänge des Vorhofs mit seinen Säulen und Füßen, und den Vorhang für den Eingang am Vorhof; 18 die Pflöcke der Wohnung und die Pflöcke des Vorhofs mit ihren Seilen; 19 die Dienstkleider zum Dienst im Heiligtum, die heiligen Kleider Aarons, des Priesters, und die Kleider seiner Söhne, für den priesterlichen Dienst. </a:t>
            </a:r>
            <a:endParaRPr lang="de-DE" b="1" i="1" dirty="0">
              <a:solidFill>
                <a:srgbClr val="C00000"/>
              </a:solidFill>
            </a:endParaRPr>
          </a:p>
        </p:txBody>
      </p:sp>
    </p:spTree>
    <p:extLst>
      <p:ext uri="{BB962C8B-B14F-4D97-AF65-F5344CB8AC3E}">
        <p14:creationId xmlns:p14="http://schemas.microsoft.com/office/powerpoint/2010/main" val="111587522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AFFEE-9847-D053-E14A-02798854B4C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402C39A-501F-93AB-8316-B81F2AE594B0}"/>
              </a:ext>
            </a:extLst>
          </p:cNvPr>
          <p:cNvSpPr>
            <a:spLocks noGrp="1"/>
          </p:cNvSpPr>
          <p:nvPr>
            <p:ph type="title"/>
          </p:nvPr>
        </p:nvSpPr>
        <p:spPr/>
        <p:txBody>
          <a:bodyPr/>
          <a:lstStyle/>
          <a:p>
            <a:r>
              <a:rPr lang="de-DE" dirty="0"/>
              <a:t>2. Mose 40,22-28</a:t>
            </a:r>
          </a:p>
        </p:txBody>
      </p:sp>
      <p:sp>
        <p:nvSpPr>
          <p:cNvPr id="3" name="Inhaltsplatzhalter 2">
            <a:extLst>
              <a:ext uri="{FF2B5EF4-FFF2-40B4-BE49-F238E27FC236}">
                <a16:creationId xmlns:a16="http://schemas.microsoft.com/office/drawing/2014/main" id="{C70E141C-196A-122F-8BB8-B54361513810}"/>
              </a:ext>
            </a:extLst>
          </p:cNvPr>
          <p:cNvSpPr>
            <a:spLocks noGrp="1"/>
          </p:cNvSpPr>
          <p:nvPr>
            <p:ph idx="1"/>
          </p:nvPr>
        </p:nvSpPr>
        <p:spPr/>
        <p:txBody>
          <a:bodyPr>
            <a:normAutofit/>
          </a:bodyPr>
          <a:lstStyle/>
          <a:p>
            <a:pPr marL="0" indent="0">
              <a:buNone/>
            </a:pPr>
            <a:r>
              <a:rPr lang="de-DE" sz="2400" i="1" dirty="0"/>
              <a:t>Und er setzte </a:t>
            </a:r>
            <a:r>
              <a:rPr lang="de-DE" sz="2400" b="1" i="1" dirty="0">
                <a:solidFill>
                  <a:srgbClr val="C00000"/>
                </a:solidFill>
              </a:rPr>
              <a:t>den Tisch</a:t>
            </a:r>
            <a:r>
              <a:rPr lang="de-DE" sz="2400" i="1" dirty="0"/>
              <a:t> in die Stiftshütte, an </a:t>
            </a:r>
            <a:r>
              <a:rPr lang="de-DE" sz="2400" b="1" i="1" dirty="0">
                <a:solidFill>
                  <a:srgbClr val="C00000"/>
                </a:solidFill>
              </a:rPr>
              <a:t>die Nordseite </a:t>
            </a:r>
            <a:r>
              <a:rPr lang="de-DE" sz="2400" i="1" dirty="0"/>
              <a:t>der Wohnung, außerhalb des Vorhangs, 23 und er schichtete </a:t>
            </a:r>
            <a:r>
              <a:rPr lang="de-DE" sz="2400" b="1" i="1" dirty="0">
                <a:solidFill>
                  <a:srgbClr val="C00000"/>
                </a:solidFill>
              </a:rPr>
              <a:t>die Brote </a:t>
            </a:r>
            <a:r>
              <a:rPr lang="de-DE" sz="2400" i="1" dirty="0"/>
              <a:t>darauf vor dem HERRN, so wie der HERR es Mose geboten hatte. 24 Er stellte auch </a:t>
            </a:r>
            <a:r>
              <a:rPr lang="de-DE" sz="2400" b="1" i="1" dirty="0">
                <a:solidFill>
                  <a:srgbClr val="C00000"/>
                </a:solidFill>
              </a:rPr>
              <a:t>den</a:t>
            </a:r>
            <a:r>
              <a:rPr lang="de-DE" sz="2400" i="1" dirty="0"/>
              <a:t> </a:t>
            </a:r>
            <a:r>
              <a:rPr lang="de-DE" sz="2400" b="1" i="1" dirty="0">
                <a:solidFill>
                  <a:srgbClr val="C00000"/>
                </a:solidFill>
              </a:rPr>
              <a:t>Leuchter</a:t>
            </a:r>
            <a:r>
              <a:rPr lang="de-DE" sz="2400" i="1" dirty="0"/>
              <a:t> in die Stiftshütte, dem Tisch gegenüber, an </a:t>
            </a:r>
            <a:r>
              <a:rPr lang="de-DE" sz="2400" b="1" i="1" dirty="0">
                <a:solidFill>
                  <a:srgbClr val="C00000"/>
                </a:solidFill>
              </a:rPr>
              <a:t>die Südseite </a:t>
            </a:r>
            <a:r>
              <a:rPr lang="de-DE" sz="2400" i="1" dirty="0"/>
              <a:t>der Wohnung, 25 und setzte </a:t>
            </a:r>
            <a:r>
              <a:rPr lang="de-DE" sz="2400" b="1" i="1" dirty="0">
                <a:solidFill>
                  <a:srgbClr val="C00000"/>
                </a:solidFill>
              </a:rPr>
              <a:t>Lampen</a:t>
            </a:r>
            <a:r>
              <a:rPr lang="de-DE" sz="2400" i="1" dirty="0"/>
              <a:t> darauf vor dem HERRN, so wie der HERR es Mose geboten hatte. 26 Und er stellte </a:t>
            </a:r>
            <a:r>
              <a:rPr lang="de-DE" sz="2400" b="1" i="1" dirty="0">
                <a:solidFill>
                  <a:srgbClr val="C00000"/>
                </a:solidFill>
              </a:rPr>
              <a:t>den goldenen Altar </a:t>
            </a:r>
            <a:r>
              <a:rPr lang="de-DE" sz="2400" i="1" dirty="0"/>
              <a:t>in die Stiftshütte, vor den Vorhang, 27 und räucherte darauf </a:t>
            </a:r>
            <a:r>
              <a:rPr lang="de-DE" sz="2400" b="1" i="1" dirty="0">
                <a:solidFill>
                  <a:srgbClr val="C00000"/>
                </a:solidFill>
              </a:rPr>
              <a:t>mit wohlriechendem Räucherwerk</a:t>
            </a:r>
            <a:r>
              <a:rPr lang="de-DE" sz="2400" i="1" dirty="0"/>
              <a:t>, so wie der HERR es Mose geboten hatte. 28 Und er hängte </a:t>
            </a:r>
            <a:r>
              <a:rPr lang="de-DE" sz="2400" b="1" i="1" dirty="0">
                <a:solidFill>
                  <a:srgbClr val="C00000"/>
                </a:solidFill>
              </a:rPr>
              <a:t>den Vorhang für den Eingang der Wohnung </a:t>
            </a:r>
            <a:r>
              <a:rPr lang="de-DE" sz="2400" i="1" dirty="0"/>
              <a:t>auf. </a:t>
            </a:r>
            <a:endParaRPr lang="de-DE" sz="1800" dirty="0"/>
          </a:p>
        </p:txBody>
      </p:sp>
    </p:spTree>
    <p:extLst>
      <p:ext uri="{BB962C8B-B14F-4D97-AF65-F5344CB8AC3E}">
        <p14:creationId xmlns:p14="http://schemas.microsoft.com/office/powerpoint/2010/main" val="209750429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9CF5B-5084-373C-736A-881148CA674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6146D7A-41A3-E4FE-1BC9-01037F9EDD5B}"/>
              </a:ext>
            </a:extLst>
          </p:cNvPr>
          <p:cNvSpPr>
            <a:spLocks noGrp="1"/>
          </p:cNvSpPr>
          <p:nvPr>
            <p:ph type="title"/>
          </p:nvPr>
        </p:nvSpPr>
        <p:spPr/>
        <p:txBody>
          <a:bodyPr/>
          <a:lstStyle/>
          <a:p>
            <a:r>
              <a:rPr lang="de-DE" dirty="0"/>
              <a:t>2. Mose 40,29-33</a:t>
            </a:r>
          </a:p>
        </p:txBody>
      </p:sp>
      <p:sp>
        <p:nvSpPr>
          <p:cNvPr id="3" name="Inhaltsplatzhalter 2">
            <a:extLst>
              <a:ext uri="{FF2B5EF4-FFF2-40B4-BE49-F238E27FC236}">
                <a16:creationId xmlns:a16="http://schemas.microsoft.com/office/drawing/2014/main" id="{E4E6E96D-B0E3-16F9-BFE1-439CF9DF79FD}"/>
              </a:ext>
            </a:extLst>
          </p:cNvPr>
          <p:cNvSpPr>
            <a:spLocks noGrp="1"/>
          </p:cNvSpPr>
          <p:nvPr>
            <p:ph idx="1"/>
          </p:nvPr>
        </p:nvSpPr>
        <p:spPr/>
        <p:txBody>
          <a:bodyPr>
            <a:normAutofit/>
          </a:bodyPr>
          <a:lstStyle/>
          <a:p>
            <a:pPr marL="0" indent="0">
              <a:buNone/>
            </a:pPr>
            <a:r>
              <a:rPr lang="de-DE" sz="2400" i="1" dirty="0"/>
              <a:t>Aber </a:t>
            </a:r>
            <a:r>
              <a:rPr lang="de-DE" sz="2400" b="1" i="1" dirty="0">
                <a:solidFill>
                  <a:srgbClr val="C00000"/>
                </a:solidFill>
              </a:rPr>
              <a:t>den Brandopferaltar </a:t>
            </a:r>
            <a:r>
              <a:rPr lang="de-DE" sz="2400" i="1" dirty="0"/>
              <a:t>setzte er vor den Eingang der Wohnung, der Stiftshütte, und opferte darauf </a:t>
            </a:r>
            <a:r>
              <a:rPr lang="de-DE" sz="2400" b="1" i="1" dirty="0">
                <a:solidFill>
                  <a:srgbClr val="C00000"/>
                </a:solidFill>
              </a:rPr>
              <a:t>Brandopfer und Speisopfer</a:t>
            </a:r>
            <a:r>
              <a:rPr lang="de-DE" sz="2400" i="1" dirty="0"/>
              <a:t>, so wie der HERR es Mose geboten hatte. 30 </a:t>
            </a:r>
            <a:r>
              <a:rPr lang="de-DE" sz="2400" b="1" i="1" dirty="0">
                <a:solidFill>
                  <a:srgbClr val="C00000"/>
                </a:solidFill>
              </a:rPr>
              <a:t>Das Becken </a:t>
            </a:r>
            <a:r>
              <a:rPr lang="de-DE" sz="2400" i="1" dirty="0"/>
              <a:t>aber stellte er zwischen die Stiftshütte und den Altar und füllte </a:t>
            </a:r>
            <a:r>
              <a:rPr lang="de-DE" sz="2400" b="1" i="1" dirty="0">
                <a:solidFill>
                  <a:srgbClr val="C00000"/>
                </a:solidFill>
              </a:rPr>
              <a:t>Wasser</a:t>
            </a:r>
            <a:r>
              <a:rPr lang="de-DE" sz="2400" i="1" dirty="0"/>
              <a:t> hinein zum Waschen; 31 und Mose, Aaron und seine Söhne wuschen ihre Hände und Füße daraus. 32 </a:t>
            </a:r>
            <a:r>
              <a:rPr lang="de-DE" sz="2400" b="1" i="1" dirty="0">
                <a:solidFill>
                  <a:srgbClr val="C00000"/>
                </a:solidFill>
              </a:rPr>
              <a:t>Sie wuschen sich, sooft sie in die Stiftshütte gingen und zum Altar traten, so wie der HERR es Mose geboten hatte</a:t>
            </a:r>
            <a:r>
              <a:rPr lang="de-DE" sz="2400" i="1" dirty="0"/>
              <a:t>. 33 Und er richtete </a:t>
            </a:r>
            <a:r>
              <a:rPr lang="de-DE" sz="2400" b="1" i="1" dirty="0">
                <a:solidFill>
                  <a:srgbClr val="C00000"/>
                </a:solidFill>
              </a:rPr>
              <a:t>den Vorhof </a:t>
            </a:r>
            <a:r>
              <a:rPr lang="de-DE" sz="2400" i="1" dirty="0"/>
              <a:t>auf rings um die Wohnung und um den Altar, und hängte </a:t>
            </a:r>
            <a:r>
              <a:rPr lang="de-DE" sz="2400" b="1" i="1" dirty="0">
                <a:solidFill>
                  <a:srgbClr val="C00000"/>
                </a:solidFill>
              </a:rPr>
              <a:t>den Vorhang für den Eingang des Vorhofs </a:t>
            </a:r>
            <a:r>
              <a:rPr lang="de-DE" sz="2400" i="1" dirty="0"/>
              <a:t>auf. So vollendete Mose das Werk. </a:t>
            </a:r>
            <a:endParaRPr lang="de-DE" sz="1800" dirty="0"/>
          </a:p>
        </p:txBody>
      </p:sp>
    </p:spTree>
    <p:extLst>
      <p:ext uri="{BB962C8B-B14F-4D97-AF65-F5344CB8AC3E}">
        <p14:creationId xmlns:p14="http://schemas.microsoft.com/office/powerpoint/2010/main" val="37687222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B4F7D-6D14-0AAC-7642-E6E17D1CC98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F9FB8B9-4634-F2D6-454C-C028805197F4}"/>
              </a:ext>
            </a:extLst>
          </p:cNvPr>
          <p:cNvSpPr>
            <a:spLocks noGrp="1"/>
          </p:cNvSpPr>
          <p:nvPr>
            <p:ph type="title"/>
          </p:nvPr>
        </p:nvSpPr>
        <p:spPr/>
        <p:txBody>
          <a:bodyPr/>
          <a:lstStyle/>
          <a:p>
            <a:r>
              <a:rPr lang="de-DE" dirty="0"/>
              <a:t>Wie alles begann 326.2</a:t>
            </a:r>
          </a:p>
        </p:txBody>
      </p:sp>
      <p:sp>
        <p:nvSpPr>
          <p:cNvPr id="3" name="Inhaltsplatzhalter 2">
            <a:extLst>
              <a:ext uri="{FF2B5EF4-FFF2-40B4-BE49-F238E27FC236}">
                <a16:creationId xmlns:a16="http://schemas.microsoft.com/office/drawing/2014/main" id="{F61014E7-CEA3-3E7A-1384-E1BCD8673534}"/>
              </a:ext>
            </a:extLst>
          </p:cNvPr>
          <p:cNvSpPr>
            <a:spLocks noGrp="1"/>
          </p:cNvSpPr>
          <p:nvPr>
            <p:ph idx="1"/>
          </p:nvPr>
        </p:nvSpPr>
        <p:spPr/>
        <p:txBody>
          <a:bodyPr>
            <a:normAutofit/>
          </a:bodyPr>
          <a:lstStyle/>
          <a:p>
            <a:pPr marL="0" indent="0">
              <a:buNone/>
            </a:pPr>
            <a:r>
              <a:rPr lang="de-DE" b="1" dirty="0">
                <a:solidFill>
                  <a:srgbClr val="C00000"/>
                </a:solidFill>
              </a:rPr>
              <a:t>Keine Sprache kann die Herrlichkeit beschreiben, die im Heiligtum zu sehen war</a:t>
            </a:r>
            <a:r>
              <a:rPr lang="de-DE" dirty="0"/>
              <a:t>: die mit Gold überzogenen Wände, die das Licht des goldenen Leuchters widerspiegelten, die glänzenden Farbschattierungen der reich bestickten Vorhänge mit ihren strahlenden Engeln, der Tisch und der Räucheraltar, beide in funkelndem Gold. Hinter dem zweiten Vorhang stand die heilige Bundeslade mit ihren geheimnisvollen Cherubim. Und darüber schwebte die heilige Schechina, die sichtbare Bekundung der Gegenwart Jahwes. </a:t>
            </a:r>
            <a:r>
              <a:rPr lang="de-DE" b="1" dirty="0">
                <a:solidFill>
                  <a:srgbClr val="C00000"/>
                </a:solidFill>
              </a:rPr>
              <a:t>Aber dennoch war alles nur ein matter Abglanz der Herrlichkeit des Tempels Gottes im Himmel, des wahren Zentrums des Erlösungsdienstes für die Menschen</a:t>
            </a:r>
            <a:r>
              <a:rPr lang="de-DE" dirty="0"/>
              <a:t>.</a:t>
            </a:r>
            <a:endParaRPr lang="de-DE" b="1" dirty="0">
              <a:solidFill>
                <a:srgbClr val="C00000"/>
              </a:solidFill>
            </a:endParaRPr>
          </a:p>
        </p:txBody>
      </p:sp>
    </p:spTree>
    <p:extLst>
      <p:ext uri="{BB962C8B-B14F-4D97-AF65-F5344CB8AC3E}">
        <p14:creationId xmlns:p14="http://schemas.microsoft.com/office/powerpoint/2010/main" val="275101210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7F164-E5A8-CEBB-245F-7DD6FC28C87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9571105-1A82-CDD6-8C7E-80FD6B6CC49C}"/>
              </a:ext>
            </a:extLst>
          </p:cNvPr>
          <p:cNvSpPr>
            <a:spLocks noGrp="1"/>
          </p:cNvSpPr>
          <p:nvPr>
            <p:ph type="title"/>
          </p:nvPr>
        </p:nvSpPr>
        <p:spPr/>
        <p:txBody>
          <a:bodyPr/>
          <a:lstStyle/>
          <a:p>
            <a:r>
              <a:rPr lang="de-DE" dirty="0"/>
              <a:t>Wie alles begann 326.3</a:t>
            </a:r>
          </a:p>
        </p:txBody>
      </p:sp>
      <p:sp>
        <p:nvSpPr>
          <p:cNvPr id="3" name="Inhaltsplatzhalter 2">
            <a:extLst>
              <a:ext uri="{FF2B5EF4-FFF2-40B4-BE49-F238E27FC236}">
                <a16:creationId xmlns:a16="http://schemas.microsoft.com/office/drawing/2014/main" id="{F881663E-7F8B-61B1-B0B7-452C86823F01}"/>
              </a:ext>
            </a:extLst>
          </p:cNvPr>
          <p:cNvSpPr>
            <a:spLocks noGrp="1"/>
          </p:cNvSpPr>
          <p:nvPr>
            <p:ph idx="1"/>
          </p:nvPr>
        </p:nvSpPr>
        <p:spPr/>
        <p:txBody>
          <a:bodyPr>
            <a:normAutofit fontScale="85000" lnSpcReduction="20000"/>
          </a:bodyPr>
          <a:lstStyle/>
          <a:p>
            <a:pPr marL="0" indent="0">
              <a:buNone/>
            </a:pPr>
            <a:r>
              <a:rPr lang="de-DE" b="1" dirty="0">
                <a:solidFill>
                  <a:srgbClr val="C00000"/>
                </a:solidFill>
              </a:rPr>
              <a:t>Der Bau des Heiligtums dauerte etwa ein halbes Jahr</a:t>
            </a:r>
            <a:r>
              <a:rPr lang="de-DE" dirty="0"/>
              <a:t>. </a:t>
            </a:r>
            <a:r>
              <a:rPr lang="de-DE" b="1" dirty="0">
                <a:solidFill>
                  <a:srgbClr val="C00000"/>
                </a:solidFill>
              </a:rPr>
              <a:t>Nach der Vollendung überprüfte Mose die geleistete Arbeit. Er verglich sie mit dem Muster, das ihm auf dem Berg gezeigt worden war, und den Anweisungen Gottes</a:t>
            </a:r>
            <a:r>
              <a:rPr lang="de-DE" dirty="0"/>
              <a:t>. »Nachdem Mose ihr Werk begutachtet hatte, segnete er sie, weil sie alles gemäß den Anweisungen des Herrn ausgeführt hatten.“ (2. Mose 39,43 NLB) Mit großem Interesse drängten sich die Israeliten um das heilige Bauwerk und bestaunten es. Während sie sich noch das Ganze mit ehrfürchtiger Genugtuung anschauten, schwebte die Wolkensäule über dem Heiligtum, ließ sich darauf nieder und hüllte es ein. »Und die Herrlichkeit des Herrn erfüllte die Wohnung.« (2. Mose 40,34) </a:t>
            </a:r>
            <a:r>
              <a:rPr lang="de-DE" b="1" dirty="0">
                <a:solidFill>
                  <a:srgbClr val="C00000"/>
                </a:solidFill>
              </a:rPr>
              <a:t>Gott offenbarte seine Majestät. Eine Zeitlang konnte nicht einmal Mose eintreten. Tief bewegt sah das Volk darin ein Zeichen, dass Gott die Arbeit ihrer Hände angenommen hatte. Man hörte aber keine lauten Freudenausbrüche. Eine heilige Scheu lag über allen. Ihre Freude trieb ihnen die Tränen in die Augen, und leise dankten sie Gott, der sich herabgelassen hatte, bei ihnen zu wohnen</a:t>
            </a:r>
            <a:r>
              <a:rPr lang="de-DE" dirty="0"/>
              <a:t>.</a:t>
            </a:r>
            <a:endParaRPr lang="de-DE" b="1" dirty="0">
              <a:solidFill>
                <a:srgbClr val="C00000"/>
              </a:solidFill>
            </a:endParaRPr>
          </a:p>
        </p:txBody>
      </p:sp>
    </p:spTree>
    <p:extLst>
      <p:ext uri="{BB962C8B-B14F-4D97-AF65-F5344CB8AC3E}">
        <p14:creationId xmlns:p14="http://schemas.microsoft.com/office/powerpoint/2010/main" val="285893133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A56B2-87FE-D6D5-E680-E4776BC4EC0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587B63F-AC7F-5239-0E9C-7A67507982DF}"/>
              </a:ext>
            </a:extLst>
          </p:cNvPr>
          <p:cNvSpPr>
            <a:spLocks noGrp="1"/>
          </p:cNvSpPr>
          <p:nvPr>
            <p:ph type="title"/>
          </p:nvPr>
        </p:nvSpPr>
        <p:spPr/>
        <p:txBody>
          <a:bodyPr/>
          <a:lstStyle/>
          <a:p>
            <a:r>
              <a:rPr lang="de-DE" dirty="0"/>
              <a:t>2. Mose 40,34-35</a:t>
            </a:r>
          </a:p>
        </p:txBody>
      </p:sp>
      <p:sp>
        <p:nvSpPr>
          <p:cNvPr id="3" name="Inhaltsplatzhalter 2">
            <a:extLst>
              <a:ext uri="{FF2B5EF4-FFF2-40B4-BE49-F238E27FC236}">
                <a16:creationId xmlns:a16="http://schemas.microsoft.com/office/drawing/2014/main" id="{9BF60B6F-EFE9-311F-2BF9-832E7E71DA05}"/>
              </a:ext>
            </a:extLst>
          </p:cNvPr>
          <p:cNvSpPr>
            <a:spLocks noGrp="1"/>
          </p:cNvSpPr>
          <p:nvPr>
            <p:ph idx="1"/>
          </p:nvPr>
        </p:nvSpPr>
        <p:spPr/>
        <p:txBody>
          <a:bodyPr>
            <a:normAutofit/>
          </a:bodyPr>
          <a:lstStyle/>
          <a:p>
            <a:pPr marL="0" indent="0">
              <a:buNone/>
            </a:pPr>
            <a:r>
              <a:rPr lang="de-DE" sz="2400" i="1" dirty="0"/>
              <a:t>Da </a:t>
            </a:r>
            <a:r>
              <a:rPr lang="de-DE" sz="2400" b="1" i="1" dirty="0">
                <a:solidFill>
                  <a:srgbClr val="C00000"/>
                </a:solidFill>
              </a:rPr>
              <a:t>bedeckte die Wolke die Stiftshütte</a:t>
            </a:r>
            <a:r>
              <a:rPr lang="de-DE" sz="2400" i="1" dirty="0"/>
              <a:t>, und </a:t>
            </a:r>
            <a:r>
              <a:rPr lang="de-DE" sz="2400" b="1" i="1" dirty="0">
                <a:solidFill>
                  <a:srgbClr val="C00000"/>
                </a:solidFill>
              </a:rPr>
              <a:t>die Herrlichkeit des HERRN erfüllte die Wohnung</a:t>
            </a:r>
            <a:r>
              <a:rPr lang="de-DE" sz="2400" i="1" dirty="0"/>
              <a:t>. 35 Und </a:t>
            </a:r>
            <a:r>
              <a:rPr lang="de-DE" sz="2400" b="1" i="1" dirty="0">
                <a:solidFill>
                  <a:srgbClr val="C00000"/>
                </a:solidFill>
              </a:rPr>
              <a:t>Mose konnte nicht in die Stiftshütte gehen</a:t>
            </a:r>
            <a:r>
              <a:rPr lang="de-DE" sz="2400" i="1" dirty="0"/>
              <a:t>, weil die Wolke darauf ruhte und die Herrlichkeit des HERRN die Wohnung erfüllte.</a:t>
            </a:r>
            <a:endParaRPr lang="de-DE" sz="1800" dirty="0"/>
          </a:p>
        </p:txBody>
      </p:sp>
    </p:spTree>
    <p:extLst>
      <p:ext uri="{BB962C8B-B14F-4D97-AF65-F5344CB8AC3E}">
        <p14:creationId xmlns:p14="http://schemas.microsoft.com/office/powerpoint/2010/main" val="221850808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A40CA-96CA-74C2-496C-0C9F2CF7DAD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96BDB17-C10D-C529-1FD5-7F17CDBCD6A7}"/>
              </a:ext>
            </a:extLst>
          </p:cNvPr>
          <p:cNvSpPr>
            <a:spLocks noGrp="1"/>
          </p:cNvSpPr>
          <p:nvPr>
            <p:ph type="title"/>
          </p:nvPr>
        </p:nvSpPr>
        <p:spPr/>
        <p:txBody>
          <a:bodyPr/>
          <a:lstStyle/>
          <a:p>
            <a:r>
              <a:rPr lang="de-DE" dirty="0"/>
              <a:t>2. Mose 33,9.10</a:t>
            </a:r>
          </a:p>
        </p:txBody>
      </p:sp>
      <p:sp>
        <p:nvSpPr>
          <p:cNvPr id="3" name="Inhaltsplatzhalter 2">
            <a:extLst>
              <a:ext uri="{FF2B5EF4-FFF2-40B4-BE49-F238E27FC236}">
                <a16:creationId xmlns:a16="http://schemas.microsoft.com/office/drawing/2014/main" id="{1ECDAD30-4498-04B3-EC77-242DE3F275D4}"/>
              </a:ext>
            </a:extLst>
          </p:cNvPr>
          <p:cNvSpPr>
            <a:spLocks noGrp="1"/>
          </p:cNvSpPr>
          <p:nvPr>
            <p:ph idx="1"/>
          </p:nvPr>
        </p:nvSpPr>
        <p:spPr/>
        <p:txBody>
          <a:bodyPr>
            <a:normAutofit/>
          </a:bodyPr>
          <a:lstStyle/>
          <a:p>
            <a:pPr marL="0" indent="0">
              <a:buNone/>
            </a:pPr>
            <a:r>
              <a:rPr lang="de-DE" sz="2400" i="1" dirty="0"/>
              <a:t>Und es geschah, wenn Mose in das Zelt hineinging, </a:t>
            </a:r>
            <a:r>
              <a:rPr lang="de-DE" sz="2400" b="1" i="1" dirty="0">
                <a:solidFill>
                  <a:srgbClr val="C00000"/>
                </a:solidFill>
              </a:rPr>
              <a:t>so kam die Wolkensäule herab und stand am Eingang des Zeltes</a:t>
            </a:r>
            <a:r>
              <a:rPr lang="de-DE" sz="2400" i="1" dirty="0"/>
              <a:t>, und Er redete mit Mose. 10 Und wenn das ganze Volk die Wolkensäule am Eingang des Zeltes stehen sah, dann standen sie alle auf und verneigten sich, jeder am Eingang seines Zeltes.</a:t>
            </a:r>
            <a:endParaRPr lang="de-DE" sz="1800" dirty="0"/>
          </a:p>
        </p:txBody>
      </p:sp>
    </p:spTree>
    <p:extLst>
      <p:ext uri="{BB962C8B-B14F-4D97-AF65-F5344CB8AC3E}">
        <p14:creationId xmlns:p14="http://schemas.microsoft.com/office/powerpoint/2010/main" val="214890701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9406D-CF38-3876-C48D-6066AD28B9B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5486DD5-25FD-D5D3-666F-32068457A4AC}"/>
              </a:ext>
            </a:extLst>
          </p:cNvPr>
          <p:cNvSpPr>
            <a:spLocks noGrp="1"/>
          </p:cNvSpPr>
          <p:nvPr>
            <p:ph type="title"/>
          </p:nvPr>
        </p:nvSpPr>
        <p:spPr/>
        <p:txBody>
          <a:bodyPr/>
          <a:lstStyle/>
          <a:p>
            <a:r>
              <a:rPr lang="de-DE" dirty="0"/>
              <a:t>2. Mose 33,20-23</a:t>
            </a:r>
          </a:p>
        </p:txBody>
      </p:sp>
      <p:sp>
        <p:nvSpPr>
          <p:cNvPr id="3" name="Inhaltsplatzhalter 2">
            <a:extLst>
              <a:ext uri="{FF2B5EF4-FFF2-40B4-BE49-F238E27FC236}">
                <a16:creationId xmlns:a16="http://schemas.microsoft.com/office/drawing/2014/main" id="{96370D64-74C6-FF7D-4CE6-A6A24C451317}"/>
              </a:ext>
            </a:extLst>
          </p:cNvPr>
          <p:cNvSpPr>
            <a:spLocks noGrp="1"/>
          </p:cNvSpPr>
          <p:nvPr>
            <p:ph idx="1"/>
          </p:nvPr>
        </p:nvSpPr>
        <p:spPr/>
        <p:txBody>
          <a:bodyPr>
            <a:normAutofit/>
          </a:bodyPr>
          <a:lstStyle/>
          <a:p>
            <a:pPr marL="0" indent="0">
              <a:buNone/>
            </a:pPr>
            <a:r>
              <a:rPr lang="de-DE" sz="2400" i="1" dirty="0"/>
              <a:t>Und er sprach weiter: </a:t>
            </a:r>
            <a:r>
              <a:rPr lang="de-DE" sz="2400" b="1" i="1" dirty="0">
                <a:solidFill>
                  <a:srgbClr val="C00000"/>
                </a:solidFill>
              </a:rPr>
              <a:t>Mein Angesicht kannst du nicht sehen</a:t>
            </a:r>
            <a:r>
              <a:rPr lang="de-DE" sz="2400" i="1" dirty="0"/>
              <a:t>, denn kein Mensch wird leben, der mich sieht! 21 Doch sprach der HERR: Siehe, es ist ein Ort bei mir, da sollst du auf dem Felsen stehen. 22 Wenn dann </a:t>
            </a:r>
            <a:r>
              <a:rPr lang="de-DE" sz="2400" b="1" i="1" dirty="0">
                <a:solidFill>
                  <a:srgbClr val="C00000"/>
                </a:solidFill>
              </a:rPr>
              <a:t>meine Herrlichkeit vorübergeht</a:t>
            </a:r>
            <a:r>
              <a:rPr lang="de-DE" sz="2400" i="1" dirty="0"/>
              <a:t>, so stelle ich dich in die Felsenkluft und will dich mit meiner Hand so lange bedecken, bis ich vorübergegangen bin. 23 </a:t>
            </a:r>
            <a:r>
              <a:rPr lang="de-DE" sz="2400" b="1" i="1" dirty="0">
                <a:solidFill>
                  <a:srgbClr val="C00000"/>
                </a:solidFill>
              </a:rPr>
              <a:t>Wenn ich dann meine Hand zurückziehe, so darfst du hinter mir hersehen; aber mein Angesicht soll nicht gesehen werden</a:t>
            </a:r>
            <a:r>
              <a:rPr lang="de-DE" sz="2400" i="1" dirty="0"/>
              <a:t>! </a:t>
            </a:r>
            <a:endParaRPr lang="de-DE" sz="1800" dirty="0"/>
          </a:p>
        </p:txBody>
      </p:sp>
    </p:spTree>
    <p:extLst>
      <p:ext uri="{BB962C8B-B14F-4D97-AF65-F5344CB8AC3E}">
        <p14:creationId xmlns:p14="http://schemas.microsoft.com/office/powerpoint/2010/main" val="17786224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6D247-B847-B1F9-8E5B-01BCB69C276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68B586F-7D98-795C-5C2E-E9563896A82D}"/>
              </a:ext>
            </a:extLst>
          </p:cNvPr>
          <p:cNvSpPr>
            <a:spLocks noGrp="1"/>
          </p:cNvSpPr>
          <p:nvPr>
            <p:ph type="title"/>
          </p:nvPr>
        </p:nvSpPr>
        <p:spPr/>
        <p:txBody>
          <a:bodyPr/>
          <a:lstStyle/>
          <a:p>
            <a:r>
              <a:rPr lang="de-DE" dirty="0"/>
              <a:t>1. Könige 8,10.11</a:t>
            </a:r>
          </a:p>
        </p:txBody>
      </p:sp>
      <p:sp>
        <p:nvSpPr>
          <p:cNvPr id="3" name="Inhaltsplatzhalter 2">
            <a:extLst>
              <a:ext uri="{FF2B5EF4-FFF2-40B4-BE49-F238E27FC236}">
                <a16:creationId xmlns:a16="http://schemas.microsoft.com/office/drawing/2014/main" id="{C7766B3D-5507-B64F-7822-8E3C50F083E2}"/>
              </a:ext>
            </a:extLst>
          </p:cNvPr>
          <p:cNvSpPr>
            <a:spLocks noGrp="1"/>
          </p:cNvSpPr>
          <p:nvPr>
            <p:ph idx="1"/>
          </p:nvPr>
        </p:nvSpPr>
        <p:spPr/>
        <p:txBody>
          <a:bodyPr>
            <a:normAutofit/>
          </a:bodyPr>
          <a:lstStyle/>
          <a:p>
            <a:pPr marL="0" indent="0">
              <a:buNone/>
            </a:pPr>
            <a:r>
              <a:rPr lang="de-DE" sz="2400" i="1" dirty="0"/>
              <a:t>Und es geschah, als die Priester aus dem Heiligtum hinausgingen, da erfüllte die Wolke das Haus des HERRN, 11 sodass </a:t>
            </a:r>
            <a:r>
              <a:rPr lang="de-DE" sz="2400" b="1" i="1" dirty="0">
                <a:solidFill>
                  <a:srgbClr val="C00000"/>
                </a:solidFill>
              </a:rPr>
              <a:t>die Priester wegen der Wolke nicht hinzutreten konnten, um ihren Dienst zu verrichten; denn die Herrlichkeit des HERRN erfüllte das Haus des HERRN</a:t>
            </a:r>
            <a:r>
              <a:rPr lang="de-DE" sz="2400" i="1" dirty="0"/>
              <a:t>. </a:t>
            </a:r>
            <a:endParaRPr lang="de-DE" sz="1800" dirty="0"/>
          </a:p>
        </p:txBody>
      </p:sp>
    </p:spTree>
    <p:extLst>
      <p:ext uri="{BB962C8B-B14F-4D97-AF65-F5344CB8AC3E}">
        <p14:creationId xmlns:p14="http://schemas.microsoft.com/office/powerpoint/2010/main" val="172898452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7CDD0-39AC-695E-8E2C-618BD238B1B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17FD684-1DFA-3AF0-B0A0-ECACCF396A56}"/>
              </a:ext>
            </a:extLst>
          </p:cNvPr>
          <p:cNvSpPr>
            <a:spLocks noGrp="1"/>
          </p:cNvSpPr>
          <p:nvPr>
            <p:ph type="title"/>
          </p:nvPr>
        </p:nvSpPr>
        <p:spPr/>
        <p:txBody>
          <a:bodyPr/>
          <a:lstStyle/>
          <a:p>
            <a:r>
              <a:rPr lang="de-DE" dirty="0"/>
              <a:t>Hesekiel 43,1-5</a:t>
            </a:r>
          </a:p>
        </p:txBody>
      </p:sp>
      <p:sp>
        <p:nvSpPr>
          <p:cNvPr id="3" name="Inhaltsplatzhalter 2">
            <a:extLst>
              <a:ext uri="{FF2B5EF4-FFF2-40B4-BE49-F238E27FC236}">
                <a16:creationId xmlns:a16="http://schemas.microsoft.com/office/drawing/2014/main" id="{E69D35BE-9243-D3C7-7CD3-201B3CC01D24}"/>
              </a:ext>
            </a:extLst>
          </p:cNvPr>
          <p:cNvSpPr>
            <a:spLocks noGrp="1"/>
          </p:cNvSpPr>
          <p:nvPr>
            <p:ph idx="1"/>
          </p:nvPr>
        </p:nvSpPr>
        <p:spPr/>
        <p:txBody>
          <a:bodyPr>
            <a:normAutofit/>
          </a:bodyPr>
          <a:lstStyle/>
          <a:p>
            <a:pPr marL="0" indent="0">
              <a:buNone/>
            </a:pPr>
            <a:r>
              <a:rPr lang="de-DE" sz="2400" i="1" dirty="0"/>
              <a:t>Und er führte mich zum Tor, zu dem Tor, das nach Osten liegt. 2 Und </a:t>
            </a:r>
            <a:r>
              <a:rPr lang="de-DE" sz="2400" b="1" i="1" dirty="0">
                <a:solidFill>
                  <a:srgbClr val="C00000"/>
                </a:solidFill>
              </a:rPr>
              <a:t>siehe, da kam die Herrlichkeit des Gottes Israels von Osten her</a:t>
            </a:r>
            <a:r>
              <a:rPr lang="de-DE" sz="2400" i="1" dirty="0"/>
              <a:t>, und seine Stimme war wie das Rauschen großer Wasser, und die Erde wurde von seiner Herrlichkeit erleuchtet. 3 Und der Anblick der Erscheinung, die ich sah, war wie der Anblick, den ich sah, als ich kam, um die Stadt zu zerstören.[1] Die Erscheinung glich derjenigen, die ich am Fluss </a:t>
            </a:r>
            <a:r>
              <a:rPr lang="de-DE" sz="2400" i="1" dirty="0" err="1"/>
              <a:t>Kebar</a:t>
            </a:r>
            <a:r>
              <a:rPr lang="de-DE" sz="2400" i="1" dirty="0"/>
              <a:t> gesehen hatte. Und ich fiel nieder auf mein Angesicht. 4 Und die Herrlichkeit des HERRN kam zu dem Haus [des Tempels], auf dem Weg durch das Tor, das nach Osten gerichtet war. 5 Und der Geist hob mich empor und führte mich in den inneren Vorhof, </a:t>
            </a:r>
            <a:r>
              <a:rPr lang="de-DE" sz="2400" b="1" i="1" dirty="0">
                <a:solidFill>
                  <a:srgbClr val="C00000"/>
                </a:solidFill>
              </a:rPr>
              <a:t>und siehe, die Herrlichkeit des HERRN erfüllte das Haus</a:t>
            </a:r>
            <a:r>
              <a:rPr lang="de-DE" sz="2400" i="1" dirty="0"/>
              <a:t>. </a:t>
            </a:r>
            <a:endParaRPr lang="de-DE" sz="1800" dirty="0"/>
          </a:p>
        </p:txBody>
      </p:sp>
    </p:spTree>
    <p:extLst>
      <p:ext uri="{BB962C8B-B14F-4D97-AF65-F5344CB8AC3E}">
        <p14:creationId xmlns:p14="http://schemas.microsoft.com/office/powerpoint/2010/main" val="53523388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96835-1F35-8785-B2E6-D3CA8AC140E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E190FB3-597E-12DF-EABF-98E2B4CFE849}"/>
              </a:ext>
            </a:extLst>
          </p:cNvPr>
          <p:cNvSpPr>
            <a:spLocks noGrp="1"/>
          </p:cNvSpPr>
          <p:nvPr>
            <p:ph type="title"/>
          </p:nvPr>
        </p:nvSpPr>
        <p:spPr/>
        <p:txBody>
          <a:bodyPr/>
          <a:lstStyle/>
          <a:p>
            <a:r>
              <a:rPr lang="de-DE" dirty="0"/>
              <a:t>Hesekiel 44,4</a:t>
            </a:r>
          </a:p>
        </p:txBody>
      </p:sp>
      <p:sp>
        <p:nvSpPr>
          <p:cNvPr id="3" name="Inhaltsplatzhalter 2">
            <a:extLst>
              <a:ext uri="{FF2B5EF4-FFF2-40B4-BE49-F238E27FC236}">
                <a16:creationId xmlns:a16="http://schemas.microsoft.com/office/drawing/2014/main" id="{8E4EF807-A451-4ED2-54D9-7AF3535A8A36}"/>
              </a:ext>
            </a:extLst>
          </p:cNvPr>
          <p:cNvSpPr>
            <a:spLocks noGrp="1"/>
          </p:cNvSpPr>
          <p:nvPr>
            <p:ph idx="1"/>
          </p:nvPr>
        </p:nvSpPr>
        <p:spPr/>
        <p:txBody>
          <a:bodyPr>
            <a:normAutofit/>
          </a:bodyPr>
          <a:lstStyle/>
          <a:p>
            <a:pPr marL="0" indent="0">
              <a:buNone/>
            </a:pPr>
            <a:r>
              <a:rPr lang="de-DE" sz="2400" i="1" dirty="0"/>
              <a:t>Danach führte er mich durch das nördliche Tor, vor das Haus [des Tempels]. Da schaute ich, und siehe, </a:t>
            </a:r>
            <a:r>
              <a:rPr lang="de-DE" sz="2400" b="1" i="1" dirty="0">
                <a:solidFill>
                  <a:srgbClr val="C00000"/>
                </a:solidFill>
              </a:rPr>
              <a:t>die Herrlichkeit des HERRN erfüllte das Haus des HERRN! Da fiel ich nieder auf mein Angesicht</a:t>
            </a:r>
            <a:r>
              <a:rPr lang="de-DE" sz="2400" i="1" dirty="0"/>
              <a:t>.</a:t>
            </a:r>
            <a:endParaRPr lang="de-DE" sz="1800" dirty="0"/>
          </a:p>
        </p:txBody>
      </p:sp>
    </p:spTree>
    <p:extLst>
      <p:ext uri="{BB962C8B-B14F-4D97-AF65-F5344CB8AC3E}">
        <p14:creationId xmlns:p14="http://schemas.microsoft.com/office/powerpoint/2010/main" val="2859594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B4CB4-3B67-8D44-B49A-38A90B5A824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382E131-11E3-8B6A-54C4-094222561C58}"/>
              </a:ext>
            </a:extLst>
          </p:cNvPr>
          <p:cNvSpPr>
            <a:spLocks noGrp="1"/>
          </p:cNvSpPr>
          <p:nvPr>
            <p:ph type="title"/>
          </p:nvPr>
        </p:nvSpPr>
        <p:spPr/>
        <p:txBody>
          <a:bodyPr/>
          <a:lstStyle/>
          <a:p>
            <a:r>
              <a:rPr lang="de-DE" dirty="0"/>
              <a:t>1. Korinther 1,30</a:t>
            </a:r>
          </a:p>
        </p:txBody>
      </p:sp>
      <p:sp>
        <p:nvSpPr>
          <p:cNvPr id="3" name="Inhaltsplatzhalter 2">
            <a:extLst>
              <a:ext uri="{FF2B5EF4-FFF2-40B4-BE49-F238E27FC236}">
                <a16:creationId xmlns:a16="http://schemas.microsoft.com/office/drawing/2014/main" id="{109D0B78-9F07-816F-2753-5664F4A560F4}"/>
              </a:ext>
            </a:extLst>
          </p:cNvPr>
          <p:cNvSpPr>
            <a:spLocks noGrp="1"/>
          </p:cNvSpPr>
          <p:nvPr>
            <p:ph idx="1"/>
          </p:nvPr>
        </p:nvSpPr>
        <p:spPr/>
        <p:txBody>
          <a:bodyPr>
            <a:normAutofit/>
          </a:bodyPr>
          <a:lstStyle/>
          <a:p>
            <a:pPr marL="0" indent="0">
              <a:buNone/>
            </a:pPr>
            <a:r>
              <a:rPr lang="de-DE" i="1" dirty="0"/>
              <a:t>Durch ihn aber seid ihr in </a:t>
            </a:r>
            <a:r>
              <a:rPr lang="de-DE" b="1" i="1" dirty="0">
                <a:solidFill>
                  <a:srgbClr val="C00000"/>
                </a:solidFill>
              </a:rPr>
              <a:t>Christus Jesus</a:t>
            </a:r>
            <a:r>
              <a:rPr lang="de-DE" i="1" dirty="0"/>
              <a:t>, der uns von Gott gemacht worden ist </a:t>
            </a:r>
            <a:r>
              <a:rPr lang="de-DE" b="1" i="1" dirty="0">
                <a:solidFill>
                  <a:srgbClr val="C00000"/>
                </a:solidFill>
              </a:rPr>
              <a:t>zur Weisheit</a:t>
            </a:r>
            <a:r>
              <a:rPr lang="de-DE" i="1" dirty="0"/>
              <a:t>, zur Gerechtigkeit, zur Heiligung und zur Erlösung,</a:t>
            </a:r>
            <a:endParaRPr lang="de-DE" b="1" i="1" dirty="0">
              <a:solidFill>
                <a:srgbClr val="C00000"/>
              </a:solidFill>
            </a:endParaRPr>
          </a:p>
        </p:txBody>
      </p:sp>
    </p:spTree>
    <p:extLst>
      <p:ext uri="{BB962C8B-B14F-4D97-AF65-F5344CB8AC3E}">
        <p14:creationId xmlns:p14="http://schemas.microsoft.com/office/powerpoint/2010/main" val="135631079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48250-1051-9CCA-99EF-B14C12D54D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F06FD06-2E96-76BB-9C27-24966508DB28}"/>
              </a:ext>
            </a:extLst>
          </p:cNvPr>
          <p:cNvSpPr>
            <a:spLocks noGrp="1"/>
          </p:cNvSpPr>
          <p:nvPr>
            <p:ph type="title"/>
          </p:nvPr>
        </p:nvSpPr>
        <p:spPr/>
        <p:txBody>
          <a:bodyPr/>
          <a:lstStyle/>
          <a:p>
            <a:r>
              <a:rPr lang="de-DE" dirty="0"/>
              <a:t>Offenbarung 15,1</a:t>
            </a:r>
          </a:p>
        </p:txBody>
      </p:sp>
      <p:sp>
        <p:nvSpPr>
          <p:cNvPr id="3" name="Inhaltsplatzhalter 2">
            <a:extLst>
              <a:ext uri="{FF2B5EF4-FFF2-40B4-BE49-F238E27FC236}">
                <a16:creationId xmlns:a16="http://schemas.microsoft.com/office/drawing/2014/main" id="{1D210C44-6981-D56B-2460-AA5E223E858D}"/>
              </a:ext>
            </a:extLst>
          </p:cNvPr>
          <p:cNvSpPr>
            <a:spLocks noGrp="1"/>
          </p:cNvSpPr>
          <p:nvPr>
            <p:ph idx="1"/>
          </p:nvPr>
        </p:nvSpPr>
        <p:spPr/>
        <p:txBody>
          <a:bodyPr>
            <a:normAutofit/>
          </a:bodyPr>
          <a:lstStyle/>
          <a:p>
            <a:pPr marL="0" indent="0">
              <a:buNone/>
            </a:pPr>
            <a:r>
              <a:rPr lang="de-DE" sz="2400" i="1" dirty="0"/>
              <a:t>Und der Tempel wurde erfüllt mit Rauch </a:t>
            </a:r>
            <a:r>
              <a:rPr lang="de-DE" sz="2400" b="1" i="1" dirty="0">
                <a:solidFill>
                  <a:srgbClr val="C00000"/>
                </a:solidFill>
              </a:rPr>
              <a:t>von der Herrlichkeit Gottes und von seiner Kraft</a:t>
            </a:r>
            <a:r>
              <a:rPr lang="de-DE" sz="2400" i="1" dirty="0"/>
              <a:t>, und </a:t>
            </a:r>
            <a:r>
              <a:rPr lang="de-DE" sz="2400" b="1" i="1" dirty="0">
                <a:solidFill>
                  <a:srgbClr val="C00000"/>
                </a:solidFill>
              </a:rPr>
              <a:t>niemand konnte in den Tempel hineingehen</a:t>
            </a:r>
            <a:r>
              <a:rPr lang="de-DE" sz="2400" i="1" dirty="0"/>
              <a:t>, bis die sieben Plagen der sieben Engel vollendet waren. </a:t>
            </a:r>
            <a:endParaRPr lang="de-DE" sz="1800" dirty="0"/>
          </a:p>
        </p:txBody>
      </p:sp>
    </p:spTree>
    <p:extLst>
      <p:ext uri="{BB962C8B-B14F-4D97-AF65-F5344CB8AC3E}">
        <p14:creationId xmlns:p14="http://schemas.microsoft.com/office/powerpoint/2010/main" val="268766365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4709B-1F9B-EDA9-0DE7-E0BAD583567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35E0D62-AB6E-6BF8-48E4-F240CD3CE99B}"/>
              </a:ext>
            </a:extLst>
          </p:cNvPr>
          <p:cNvSpPr>
            <a:spLocks noGrp="1"/>
          </p:cNvSpPr>
          <p:nvPr>
            <p:ph type="title"/>
          </p:nvPr>
        </p:nvSpPr>
        <p:spPr/>
        <p:txBody>
          <a:bodyPr/>
          <a:lstStyle/>
          <a:p>
            <a:r>
              <a:rPr lang="de-DE" dirty="0"/>
              <a:t>2. Mose 40,36-38</a:t>
            </a:r>
          </a:p>
        </p:txBody>
      </p:sp>
      <p:sp>
        <p:nvSpPr>
          <p:cNvPr id="3" name="Inhaltsplatzhalter 2">
            <a:extLst>
              <a:ext uri="{FF2B5EF4-FFF2-40B4-BE49-F238E27FC236}">
                <a16:creationId xmlns:a16="http://schemas.microsoft.com/office/drawing/2014/main" id="{41D972AC-E670-71C8-D30C-E208AFCE037E}"/>
              </a:ext>
            </a:extLst>
          </p:cNvPr>
          <p:cNvSpPr>
            <a:spLocks noGrp="1"/>
          </p:cNvSpPr>
          <p:nvPr>
            <p:ph idx="1"/>
          </p:nvPr>
        </p:nvSpPr>
        <p:spPr/>
        <p:txBody>
          <a:bodyPr>
            <a:normAutofit/>
          </a:bodyPr>
          <a:lstStyle/>
          <a:p>
            <a:pPr marL="0" indent="0">
              <a:buNone/>
            </a:pPr>
            <a:r>
              <a:rPr lang="de-DE" sz="2400" b="1" i="1" dirty="0">
                <a:solidFill>
                  <a:srgbClr val="C00000"/>
                </a:solidFill>
              </a:rPr>
              <a:t>Sooft sich aber die Wolke von der Wohnung erhob, brachen die Kinder Israels auf</a:t>
            </a:r>
            <a:r>
              <a:rPr lang="de-DE" sz="2400" i="1" dirty="0"/>
              <a:t>, während aller ihrer Wanderungen. 37 Wenn sich aber </a:t>
            </a:r>
            <a:r>
              <a:rPr lang="de-DE" sz="2400" b="1" i="1" dirty="0">
                <a:solidFill>
                  <a:srgbClr val="C00000"/>
                </a:solidFill>
              </a:rPr>
              <a:t>die Wolke nicht erhob, so brachen sie nicht auf bis zu dem Tag, da sie sich erhob</a:t>
            </a:r>
            <a:r>
              <a:rPr lang="de-DE" sz="2400" i="1" dirty="0"/>
              <a:t>. 38 Denn die Wolke des HERRN war bei Tag auf der Wohnung, und bei Nacht war Feuer darin[1] vor den Augen des ganzen Hauses Israel, </a:t>
            </a:r>
            <a:r>
              <a:rPr lang="de-DE" sz="2400" b="1" i="1" dirty="0">
                <a:solidFill>
                  <a:srgbClr val="C00000"/>
                </a:solidFill>
              </a:rPr>
              <a:t>während aller ihrer Wanderungen</a:t>
            </a:r>
            <a:r>
              <a:rPr lang="de-DE" sz="2400" i="1" dirty="0"/>
              <a:t>. </a:t>
            </a:r>
            <a:endParaRPr lang="de-DE" sz="1800" dirty="0"/>
          </a:p>
        </p:txBody>
      </p:sp>
    </p:spTree>
    <p:extLst>
      <p:ext uri="{BB962C8B-B14F-4D97-AF65-F5344CB8AC3E}">
        <p14:creationId xmlns:p14="http://schemas.microsoft.com/office/powerpoint/2010/main" val="368532802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2DA83-4ED8-54E3-8857-5CA7180BB6A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67A1D86-09AB-6DB8-775A-3A413F3EF2B5}"/>
              </a:ext>
            </a:extLst>
          </p:cNvPr>
          <p:cNvSpPr>
            <a:spLocks noGrp="1"/>
          </p:cNvSpPr>
          <p:nvPr>
            <p:ph type="ctrTitle"/>
          </p:nvPr>
        </p:nvSpPr>
        <p:spPr/>
        <p:txBody>
          <a:bodyPr/>
          <a:lstStyle/>
          <a:p>
            <a:r>
              <a:rPr lang="de-DE" dirty="0"/>
              <a:t>Exodus</a:t>
            </a:r>
          </a:p>
        </p:txBody>
      </p:sp>
      <p:sp>
        <p:nvSpPr>
          <p:cNvPr id="3" name="Untertitel 2">
            <a:extLst>
              <a:ext uri="{FF2B5EF4-FFF2-40B4-BE49-F238E27FC236}">
                <a16:creationId xmlns:a16="http://schemas.microsoft.com/office/drawing/2014/main" id="{56F1C5B0-5D0E-7B52-02BE-BF9227AE69F9}"/>
              </a:ext>
            </a:extLst>
          </p:cNvPr>
          <p:cNvSpPr>
            <a:spLocks noGrp="1"/>
          </p:cNvSpPr>
          <p:nvPr>
            <p:ph type="subTitle" idx="1"/>
          </p:nvPr>
        </p:nvSpPr>
        <p:spPr/>
        <p:txBody>
          <a:bodyPr/>
          <a:lstStyle/>
          <a:p>
            <a:endParaRPr lang="de-DE" dirty="0"/>
          </a:p>
          <a:p>
            <a:r>
              <a:rPr lang="de-DE" dirty="0"/>
              <a:t>CSH-Spezial 2025 Q3</a:t>
            </a:r>
          </a:p>
        </p:txBody>
      </p:sp>
      <p:pic>
        <p:nvPicPr>
          <p:cNvPr id="4" name="Grafik 3">
            <a:extLst>
              <a:ext uri="{FF2B5EF4-FFF2-40B4-BE49-F238E27FC236}">
                <a16:creationId xmlns:a16="http://schemas.microsoft.com/office/drawing/2014/main" id="{2435B651-D505-5004-64B7-A3E5621387BC}"/>
              </a:ext>
            </a:extLst>
          </p:cNvPr>
          <p:cNvPicPr>
            <a:picLocks noChangeAspect="1"/>
          </p:cNvPicPr>
          <p:nvPr/>
        </p:nvPicPr>
        <p:blipFill>
          <a:blip r:embed="rId2"/>
          <a:stretch>
            <a:fillRect/>
          </a:stretch>
        </p:blipFill>
        <p:spPr>
          <a:xfrm>
            <a:off x="3802856" y="0"/>
            <a:ext cx="4586288" cy="6858000"/>
          </a:xfrm>
          <a:prstGeom prst="rect">
            <a:avLst/>
          </a:prstGeom>
        </p:spPr>
      </p:pic>
    </p:spTree>
    <p:extLst>
      <p:ext uri="{BB962C8B-B14F-4D97-AF65-F5344CB8AC3E}">
        <p14:creationId xmlns:p14="http://schemas.microsoft.com/office/powerpoint/2010/main" val="282482022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62474-F08E-EE14-ADE1-11B9C6E2982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13A394B-07EA-FA59-4AAE-61FCE625600E}"/>
              </a:ext>
            </a:extLst>
          </p:cNvPr>
          <p:cNvSpPr>
            <a:spLocks noGrp="1"/>
          </p:cNvSpPr>
          <p:nvPr>
            <p:ph type="ctrTitle"/>
          </p:nvPr>
        </p:nvSpPr>
        <p:spPr/>
        <p:txBody>
          <a:bodyPr/>
          <a:lstStyle/>
          <a:p>
            <a:r>
              <a:rPr lang="de-DE" dirty="0"/>
              <a:t>Exodus</a:t>
            </a:r>
          </a:p>
        </p:txBody>
      </p:sp>
      <p:sp>
        <p:nvSpPr>
          <p:cNvPr id="3" name="Untertitel 2">
            <a:extLst>
              <a:ext uri="{FF2B5EF4-FFF2-40B4-BE49-F238E27FC236}">
                <a16:creationId xmlns:a16="http://schemas.microsoft.com/office/drawing/2014/main" id="{30C669BA-5CC3-96C0-F090-597C1ABC3E6E}"/>
              </a:ext>
            </a:extLst>
          </p:cNvPr>
          <p:cNvSpPr>
            <a:spLocks noGrp="1"/>
          </p:cNvSpPr>
          <p:nvPr>
            <p:ph type="subTitle" idx="1"/>
          </p:nvPr>
        </p:nvSpPr>
        <p:spPr/>
        <p:txBody>
          <a:bodyPr/>
          <a:lstStyle/>
          <a:p>
            <a:endParaRPr lang="de-DE" dirty="0"/>
          </a:p>
          <a:p>
            <a:r>
              <a:rPr lang="de-DE" dirty="0"/>
              <a:t>CSH-Spezial 2025 Q3</a:t>
            </a:r>
          </a:p>
        </p:txBody>
      </p:sp>
      <p:pic>
        <p:nvPicPr>
          <p:cNvPr id="4" name="Grafik 3">
            <a:extLst>
              <a:ext uri="{FF2B5EF4-FFF2-40B4-BE49-F238E27FC236}">
                <a16:creationId xmlns:a16="http://schemas.microsoft.com/office/drawing/2014/main" id="{DF156883-920B-6B3D-19B1-2DFF4C79A298}"/>
              </a:ext>
            </a:extLst>
          </p:cNvPr>
          <p:cNvPicPr>
            <a:picLocks noChangeAspect="1"/>
          </p:cNvPicPr>
          <p:nvPr/>
        </p:nvPicPr>
        <p:blipFill>
          <a:blip r:embed="rId2"/>
          <a:stretch>
            <a:fillRect/>
          </a:stretch>
        </p:blipFill>
        <p:spPr>
          <a:xfrm>
            <a:off x="3802856" y="0"/>
            <a:ext cx="4586288" cy="6858000"/>
          </a:xfrm>
          <a:prstGeom prst="rect">
            <a:avLst/>
          </a:prstGeom>
        </p:spPr>
      </p:pic>
    </p:spTree>
    <p:extLst>
      <p:ext uri="{BB962C8B-B14F-4D97-AF65-F5344CB8AC3E}">
        <p14:creationId xmlns:p14="http://schemas.microsoft.com/office/powerpoint/2010/main" val="417906219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62649-AB80-0B3F-5B39-A35C55F95FD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7094E39-E3A7-B63A-D3F9-CE2F2BFB745A}"/>
              </a:ext>
            </a:extLst>
          </p:cNvPr>
          <p:cNvSpPr>
            <a:spLocks noGrp="1"/>
          </p:cNvSpPr>
          <p:nvPr>
            <p:ph type="ctrTitle"/>
          </p:nvPr>
        </p:nvSpPr>
        <p:spPr/>
        <p:txBody>
          <a:bodyPr/>
          <a:lstStyle/>
          <a:p>
            <a:r>
              <a:rPr lang="de-DE" dirty="0"/>
              <a:t>Exodus</a:t>
            </a:r>
          </a:p>
        </p:txBody>
      </p:sp>
      <p:sp>
        <p:nvSpPr>
          <p:cNvPr id="3" name="Untertitel 2">
            <a:extLst>
              <a:ext uri="{FF2B5EF4-FFF2-40B4-BE49-F238E27FC236}">
                <a16:creationId xmlns:a16="http://schemas.microsoft.com/office/drawing/2014/main" id="{A6658140-FEAF-2190-27F0-C27E9983FADE}"/>
              </a:ext>
            </a:extLst>
          </p:cNvPr>
          <p:cNvSpPr>
            <a:spLocks noGrp="1"/>
          </p:cNvSpPr>
          <p:nvPr>
            <p:ph type="subTitle" idx="1"/>
          </p:nvPr>
        </p:nvSpPr>
        <p:spPr/>
        <p:txBody>
          <a:bodyPr/>
          <a:lstStyle/>
          <a:p>
            <a:endParaRPr lang="de-DE" dirty="0"/>
          </a:p>
          <a:p>
            <a:r>
              <a:rPr lang="de-DE" dirty="0"/>
              <a:t>CSH-Spezial 2025 Q3</a:t>
            </a:r>
          </a:p>
        </p:txBody>
      </p:sp>
      <p:pic>
        <p:nvPicPr>
          <p:cNvPr id="4" name="Grafik 3">
            <a:extLst>
              <a:ext uri="{FF2B5EF4-FFF2-40B4-BE49-F238E27FC236}">
                <a16:creationId xmlns:a16="http://schemas.microsoft.com/office/drawing/2014/main" id="{8A3B3298-FA73-11A7-20CD-00E41E2AFD59}"/>
              </a:ext>
            </a:extLst>
          </p:cNvPr>
          <p:cNvPicPr>
            <a:picLocks noChangeAspect="1"/>
          </p:cNvPicPr>
          <p:nvPr/>
        </p:nvPicPr>
        <p:blipFill>
          <a:blip r:embed="rId2"/>
          <a:stretch>
            <a:fillRect/>
          </a:stretch>
        </p:blipFill>
        <p:spPr>
          <a:xfrm>
            <a:off x="3802856" y="0"/>
            <a:ext cx="4586288" cy="6858000"/>
          </a:xfrm>
          <a:prstGeom prst="rect">
            <a:avLst/>
          </a:prstGeom>
        </p:spPr>
      </p:pic>
    </p:spTree>
    <p:extLst>
      <p:ext uri="{BB962C8B-B14F-4D97-AF65-F5344CB8AC3E}">
        <p14:creationId xmlns:p14="http://schemas.microsoft.com/office/powerpoint/2010/main" val="2031267929"/>
      </p:ext>
    </p:extLst>
  </p:cSld>
  <p:clrMapOvr>
    <a:masterClrMapping/>
  </p:clrMapOvr>
</p:sld>
</file>

<file path=ppt/theme/theme1.xml><?xml version="1.0" encoding="utf-8"?>
<a:theme xmlns:a="http://schemas.openxmlformats.org/drawingml/2006/main" name="1_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8839</Words>
  <Application>Microsoft Office PowerPoint</Application>
  <PresentationFormat>Breitbild</PresentationFormat>
  <Paragraphs>211</Paragraphs>
  <Slides>94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94</vt:i4>
      </vt:variant>
    </vt:vector>
  </HeadingPairs>
  <TitlesOfParts>
    <vt:vector size="98" baseType="lpstr">
      <vt:lpstr>Aptos</vt:lpstr>
      <vt:lpstr>Aptos Display</vt:lpstr>
      <vt:lpstr>Arial</vt:lpstr>
      <vt:lpstr>1_Office</vt:lpstr>
      <vt:lpstr>Exodus</vt:lpstr>
      <vt:lpstr>Das Buch 2. Mose</vt:lpstr>
      <vt:lpstr>2. Mose 35-40</vt:lpstr>
      <vt:lpstr>2. Mose 35,1-4</vt:lpstr>
      <vt:lpstr>2. Mose 35,5-9</vt:lpstr>
      <vt:lpstr>Johannes 10,17.18</vt:lpstr>
      <vt:lpstr>1. Petrus 5,2</vt:lpstr>
      <vt:lpstr>2. Mose 35,10-19</vt:lpstr>
      <vt:lpstr>1. Korinther 1,30</vt:lpstr>
      <vt:lpstr>Kolosser 1,9</vt:lpstr>
      <vt:lpstr>2. Mose 35,20.21</vt:lpstr>
      <vt:lpstr>2. Mose 35,22-24</vt:lpstr>
      <vt:lpstr>2. Mose 35,25.26</vt:lpstr>
      <vt:lpstr>2. Mose 35,27.28</vt:lpstr>
      <vt:lpstr>2. Mose 35,29</vt:lpstr>
      <vt:lpstr>2. Mose 35,30-33</vt:lpstr>
      <vt:lpstr>1. Chronik 2,19.20</vt:lpstr>
      <vt:lpstr>1. Chronik 2,18</vt:lpstr>
      <vt:lpstr>4. Mose 13,6</vt:lpstr>
      <vt:lpstr>4. Mose 14,6.7</vt:lpstr>
      <vt:lpstr>2. Mose 35,34.35</vt:lpstr>
      <vt:lpstr>2. Timotheus 2,2</vt:lpstr>
      <vt:lpstr>2. Mose 36,1</vt:lpstr>
      <vt:lpstr>2. Mose 36,2.3</vt:lpstr>
      <vt:lpstr>2. Mose 36,4-7</vt:lpstr>
      <vt:lpstr>Wie alles begann 323.3</vt:lpstr>
      <vt:lpstr>Römer 5,20</vt:lpstr>
      <vt:lpstr>2. Mose 36,8-19</vt:lpstr>
      <vt:lpstr>2. Mose 36,20-34</vt:lpstr>
      <vt:lpstr>Wie alles begann 323.4</vt:lpstr>
      <vt:lpstr>Johannes 1,14</vt:lpstr>
      <vt:lpstr>Johannes 14,23</vt:lpstr>
      <vt:lpstr>2. Petrus 1,13</vt:lpstr>
      <vt:lpstr>2. Mose 36,35-38</vt:lpstr>
      <vt:lpstr>Wie alles begann 324.1</vt:lpstr>
      <vt:lpstr>Hebräer 10,20</vt:lpstr>
      <vt:lpstr>1. Petrus 1,12</vt:lpstr>
      <vt:lpstr>2. Mose 37,1-9</vt:lpstr>
      <vt:lpstr>Wie alles begann 325.3</vt:lpstr>
      <vt:lpstr>Wie alles begann 325.4</vt:lpstr>
      <vt:lpstr>Wie alles begann 326.1</vt:lpstr>
      <vt:lpstr>Psalm 40,8.9</vt:lpstr>
      <vt:lpstr>Jakobus 2,12</vt:lpstr>
      <vt:lpstr>Hebräer 8,10-12</vt:lpstr>
      <vt:lpstr>Johannes 14,15</vt:lpstr>
      <vt:lpstr>2. Mose 37,10-16</vt:lpstr>
      <vt:lpstr>Wie alles begann 324.4</vt:lpstr>
      <vt:lpstr>Johannes 6,35</vt:lpstr>
      <vt:lpstr>Matthäus 4,4</vt:lpstr>
      <vt:lpstr>2. Mose 37,17-24</vt:lpstr>
      <vt:lpstr>Wie alles begann 325.1</vt:lpstr>
      <vt:lpstr>Johannes 8,12</vt:lpstr>
      <vt:lpstr>Matthäus 5,14-16</vt:lpstr>
      <vt:lpstr>2. Mose 37,25-29</vt:lpstr>
      <vt:lpstr>Wie alles begann 325.2</vt:lpstr>
      <vt:lpstr>Offenbarung 8,3.4</vt:lpstr>
      <vt:lpstr>Epheser 5,2</vt:lpstr>
      <vt:lpstr>2. Mose 38,1-7</vt:lpstr>
      <vt:lpstr>Jesus und das Brandopfer</vt:lpstr>
      <vt:lpstr>2. Mose 38,8</vt:lpstr>
      <vt:lpstr>Jesaja 1,16</vt:lpstr>
      <vt:lpstr>Apostelgeschichte 22,16</vt:lpstr>
      <vt:lpstr>2. Mose 38,9-20</vt:lpstr>
      <vt:lpstr>Wie alles begann 324.2</vt:lpstr>
      <vt:lpstr>2. Mose 38,21-24</vt:lpstr>
      <vt:lpstr>2. Mose 38,24-28</vt:lpstr>
      <vt:lpstr>2. Mose 38,29-31</vt:lpstr>
      <vt:lpstr>2. Mose 39,1</vt:lpstr>
      <vt:lpstr>2. Mose 39,2-7</vt:lpstr>
      <vt:lpstr>2. Mose 39,8-21</vt:lpstr>
      <vt:lpstr>2. Mose 39,22-26</vt:lpstr>
      <vt:lpstr>2. Mose 39,27-31</vt:lpstr>
      <vt:lpstr>2. Mose 39,27-31</vt:lpstr>
      <vt:lpstr>Parallelen zur Schöpfung</vt:lpstr>
      <vt:lpstr>2. Mose 40,1.2</vt:lpstr>
      <vt:lpstr>2. Mose 40,3-8</vt:lpstr>
      <vt:lpstr>2. Mose 40,9-15</vt:lpstr>
      <vt:lpstr>2. Mose 40,16.17</vt:lpstr>
      <vt:lpstr>2. Mose 40,18-21</vt:lpstr>
      <vt:lpstr>2. Mose 40,22-28</vt:lpstr>
      <vt:lpstr>2. Mose 40,29-33</vt:lpstr>
      <vt:lpstr>Wie alles begann 326.2</vt:lpstr>
      <vt:lpstr>Wie alles begann 326.3</vt:lpstr>
      <vt:lpstr>2. Mose 40,34-35</vt:lpstr>
      <vt:lpstr>2. Mose 33,9.10</vt:lpstr>
      <vt:lpstr>2. Mose 33,20-23</vt:lpstr>
      <vt:lpstr>1. Könige 8,10.11</vt:lpstr>
      <vt:lpstr>Hesekiel 43,1-5</vt:lpstr>
      <vt:lpstr>Hesekiel 44,4</vt:lpstr>
      <vt:lpstr>Offenbarung 15,1</vt:lpstr>
      <vt:lpstr>2. Mose 40,36-38</vt:lpstr>
      <vt:lpstr>Exodus</vt:lpstr>
      <vt:lpstr>Exodus</vt:lpstr>
      <vt:lpstr>Exodus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Christopher und Rabea Kramp</dc:creator>
  <cp:lastModifiedBy>Christopher und Rabea Kramp</cp:lastModifiedBy>
  <cp:revision>11</cp:revision>
  <dcterms:created xsi:type="dcterms:W3CDTF">2025-08-27T09:05:53Z</dcterms:created>
  <dcterms:modified xsi:type="dcterms:W3CDTF">2025-09-16T20:45:01Z</dcterms:modified>
</cp:coreProperties>
</file>